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63"/>
  </p:notesMasterIdLst>
  <p:sldIdLst>
    <p:sldId id="349" r:id="rId2"/>
    <p:sldId id="403" r:id="rId3"/>
    <p:sldId id="260" r:id="rId4"/>
    <p:sldId id="348" r:id="rId5"/>
    <p:sldId id="404" r:id="rId6"/>
    <p:sldId id="405" r:id="rId7"/>
    <p:sldId id="350" r:id="rId8"/>
    <p:sldId id="269" r:id="rId9"/>
    <p:sldId id="351" r:id="rId10"/>
    <p:sldId id="352" r:id="rId11"/>
    <p:sldId id="353" r:id="rId12"/>
    <p:sldId id="354" r:id="rId13"/>
    <p:sldId id="355" r:id="rId14"/>
    <p:sldId id="270" r:id="rId15"/>
    <p:sldId id="363" r:id="rId16"/>
    <p:sldId id="364" r:id="rId17"/>
    <p:sldId id="365" r:id="rId18"/>
    <p:sldId id="366" r:id="rId19"/>
    <p:sldId id="367" r:id="rId20"/>
    <p:sldId id="369" r:id="rId21"/>
    <p:sldId id="368" r:id="rId22"/>
    <p:sldId id="362" r:id="rId23"/>
    <p:sldId id="370" r:id="rId24"/>
    <p:sldId id="371" r:id="rId25"/>
    <p:sldId id="392" r:id="rId26"/>
    <p:sldId id="372" r:id="rId27"/>
    <p:sldId id="356" r:id="rId28"/>
    <p:sldId id="357" r:id="rId29"/>
    <p:sldId id="358" r:id="rId30"/>
    <p:sldId id="394" r:id="rId31"/>
    <p:sldId id="359" r:id="rId32"/>
    <p:sldId id="360" r:id="rId33"/>
    <p:sldId id="361" r:id="rId34"/>
    <p:sldId id="373" r:id="rId35"/>
    <p:sldId id="374" r:id="rId36"/>
    <p:sldId id="375" r:id="rId37"/>
    <p:sldId id="376" r:id="rId38"/>
    <p:sldId id="377" r:id="rId39"/>
    <p:sldId id="378" r:id="rId40"/>
    <p:sldId id="397" r:id="rId41"/>
    <p:sldId id="398" r:id="rId42"/>
    <p:sldId id="399" r:id="rId43"/>
    <p:sldId id="400" r:id="rId44"/>
    <p:sldId id="401" r:id="rId45"/>
    <p:sldId id="406" r:id="rId46"/>
    <p:sldId id="380" r:id="rId47"/>
    <p:sldId id="381" r:id="rId48"/>
    <p:sldId id="382" r:id="rId49"/>
    <p:sldId id="386" r:id="rId50"/>
    <p:sldId id="379" r:id="rId51"/>
    <p:sldId id="383" r:id="rId52"/>
    <p:sldId id="387" r:id="rId53"/>
    <p:sldId id="388" r:id="rId54"/>
    <p:sldId id="393" r:id="rId55"/>
    <p:sldId id="395" r:id="rId56"/>
    <p:sldId id="396" r:id="rId57"/>
    <p:sldId id="389" r:id="rId58"/>
    <p:sldId id="390" r:id="rId59"/>
    <p:sldId id="296" r:id="rId60"/>
    <p:sldId id="299" r:id="rId61"/>
    <p:sldId id="402" r:id="rId6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70" autoAdjust="0"/>
    <p:restoredTop sz="94660"/>
  </p:normalViewPr>
  <p:slideViewPr>
    <p:cSldViewPr>
      <p:cViewPr varScale="1">
        <p:scale>
          <a:sx n="81" d="100"/>
          <a:sy n="81" d="100"/>
        </p:scale>
        <p:origin x="16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9048D-439C-4658-B2E6-0C8AE4BC2C0D}" type="datetimeFigureOut">
              <a:rPr lang="tr-TR" smtClean="0"/>
              <a:t>29.11.2019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EF8F2B-5C92-49DA-A052-82A81724F1D8}" type="slidenum">
              <a:rPr lang="tr-TR" smtClean="0"/>
              <a:t>‹#›</a:t>
            </a:fld>
            <a:endParaRPr lang="tr-TR"/>
          </a:p>
        </p:txBody>
      </p:sp>
    </p:spTree>
    <p:extLst>
      <p:ext uri="{BB962C8B-B14F-4D97-AF65-F5344CB8AC3E}">
        <p14:creationId xmlns:p14="http://schemas.microsoft.com/office/powerpoint/2010/main" val="2561260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4EF8F2B-5C92-49DA-A052-82A81724F1D8}" type="slidenum">
              <a:rPr lang="tr-TR" smtClean="0"/>
              <a:t>60</a:t>
            </a:fld>
            <a:endParaRPr lang="tr-TR"/>
          </a:p>
        </p:txBody>
      </p:sp>
    </p:spTree>
    <p:extLst>
      <p:ext uri="{BB962C8B-B14F-4D97-AF65-F5344CB8AC3E}">
        <p14:creationId xmlns:p14="http://schemas.microsoft.com/office/powerpoint/2010/main" val="178609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Veri Yer Tutucusu 6"/>
          <p:cNvSpPr>
            <a:spLocks noGrp="1"/>
          </p:cNvSpPr>
          <p:nvPr>
            <p:ph type="dt" sz="half" idx="10"/>
          </p:nvPr>
        </p:nvSpPr>
        <p:spPr/>
        <p:txBody>
          <a:bodyPr/>
          <a:lstStyle/>
          <a:p>
            <a:fld id="{44F6144C-C9DB-413D-8787-7DE2E447736F}" type="datetime1">
              <a:rPr lang="tr-TR" smtClean="0"/>
              <a:t>29.11.2019</a:t>
            </a:fld>
            <a:endParaRPr lang="tr-TR"/>
          </a:p>
        </p:txBody>
      </p:sp>
      <p:sp>
        <p:nvSpPr>
          <p:cNvPr id="20" name="Altbilgi Yer Tutucusu 19"/>
          <p:cNvSpPr>
            <a:spLocks noGrp="1"/>
          </p:cNvSpPr>
          <p:nvPr>
            <p:ph type="ftr" sz="quarter" idx="11"/>
          </p:nvPr>
        </p:nvSpPr>
        <p:spPr/>
        <p:txBody>
          <a:bodyPr/>
          <a:lstStyle/>
          <a:p>
            <a:endParaRPr lang="tr-TR"/>
          </a:p>
        </p:txBody>
      </p:sp>
      <p:sp>
        <p:nvSpPr>
          <p:cNvPr id="10" name="Slayt Numarası Yer Tutucusu 9"/>
          <p:cNvSpPr>
            <a:spLocks noGrp="1"/>
          </p:cNvSpPr>
          <p:nvPr>
            <p:ph type="sldNum" sz="quarter" idx="12"/>
          </p:nvPr>
        </p:nvSpPr>
        <p:spPr/>
        <p:txBody>
          <a:bodyPr/>
          <a:lstStyle/>
          <a:p>
            <a:fld id="{C0C2783C-013E-42F6-8177-4A6820DF93B0}" type="slidenum">
              <a:rPr lang="tr-TR" smtClean="0"/>
              <a:pPr/>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3F96D685-5DF2-4F01-812B-638669E79B35}" type="datetime1">
              <a:rPr lang="tr-TR" smtClean="0"/>
              <a:t>29.11.2019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02AEA56C-E869-4E79-89F8-766A51533024}" type="datetime1">
              <a:rPr lang="tr-TR" smtClean="0"/>
              <a:t>29.11.2019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CEB92326-08E6-4A2C-9791-8A0EDEF62C6A}" type="datetime1">
              <a:rPr lang="tr-TR" smtClean="0"/>
              <a:t>29.11.2019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p:txBody>
          <a:bodyPr/>
          <a:lstStyle/>
          <a:p>
            <a:fld id="{EFF7A06C-7A58-4CA6-B9B3-E64C2056A254}" type="datetime1">
              <a:rPr lang="tr-TR" smtClean="0"/>
              <a:t>29.11.2019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C2783C-013E-42F6-8177-4A6820DF93B0}" type="slidenum">
              <a:rPr lang="tr-TR" smtClean="0"/>
              <a:pPr/>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A76AECC6-F035-464B-BF0C-65FD8DBB5ABD}" type="datetime1">
              <a:rPr lang="tr-TR" smtClean="0"/>
              <a:t>29.11.2019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02549B47-5A1C-4AA7-B1DB-7525D84548F2}" type="datetime1">
              <a:rPr lang="tr-TR" smtClean="0"/>
              <a:t>29.11.2019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BAC25BC7-2796-4ED2-AC2E-DDF31018EC8F}" type="datetime1">
              <a:rPr lang="tr-TR" smtClean="0"/>
              <a:t>29.11.2019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Veri Yer Tutucusu 1"/>
          <p:cNvSpPr>
            <a:spLocks noGrp="1"/>
          </p:cNvSpPr>
          <p:nvPr>
            <p:ph type="dt" sz="half" idx="10"/>
          </p:nvPr>
        </p:nvSpPr>
        <p:spPr/>
        <p:txBody>
          <a:bodyPr/>
          <a:lstStyle/>
          <a:p>
            <a:fld id="{9E322716-B17F-45E2-A273-7BB4A0FED22D}" type="datetime1">
              <a:rPr lang="tr-TR" smtClean="0"/>
              <a:t>29.11.2019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C2783C-013E-42F6-8177-4A6820DF93B0}" type="slidenum">
              <a:rPr lang="tr-TR" smtClean="0"/>
              <a:pPr/>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74371868-7E40-4510-83F6-106A27B4F720}" type="datetime1">
              <a:rPr lang="tr-TR" smtClean="0"/>
              <a:t>29.11.2019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C2783C-013E-42F6-8177-4A6820DF93B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6DABD642-4F7B-4C49-BEF6-825F08F54C7B}" type="datetime1">
              <a:rPr lang="tr-TR" smtClean="0"/>
              <a:t>29.11.2019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C2783C-013E-42F6-8177-4A6820DF93B0}" type="slidenum">
              <a:rPr lang="tr-TR" smtClean="0"/>
              <a:pPr/>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4DA49A-3970-4855-9571-2569C4D245AA}" type="datetime1">
              <a:rPr lang="tr-TR" smtClean="0"/>
              <a:t>29.11.2019</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0C2783C-013E-42F6-8177-4A6820DF93B0}" type="slidenum">
              <a:rPr lang="tr-TR" smtClean="0"/>
              <a:pPr/>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endParaRPr lang="tr-TR" dirty="0">
              <a:effectLst/>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endParaRPr lang="tr-TR" sz="3800" dirty="0"/>
          </a:p>
          <a:p>
            <a:pPr marL="0" indent="0" algn="ctr">
              <a:buNone/>
            </a:pPr>
            <a:r>
              <a:rPr lang="tr-TR" sz="4000" b="1" dirty="0"/>
              <a:t>MÜŞTERİ İLİŞKİLERİ </a:t>
            </a:r>
          </a:p>
          <a:p>
            <a:pPr marL="0" indent="0" algn="ctr">
              <a:buNone/>
            </a:pPr>
            <a:r>
              <a:rPr lang="tr-TR" sz="4000" b="1" dirty="0"/>
              <a:t>YÖNETİMİ</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1</a:t>
            </a:fld>
            <a:endParaRPr lang="tr-TR"/>
          </a:p>
        </p:txBody>
      </p:sp>
    </p:spTree>
    <p:extLst>
      <p:ext uri="{BB962C8B-B14F-4D97-AF65-F5344CB8AC3E}">
        <p14:creationId xmlns:p14="http://schemas.microsoft.com/office/powerpoint/2010/main" val="171960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altLang="tr-TR" b="1" u="sng" dirty="0"/>
              <a:t>Satış Anlayışı Dönemi</a:t>
            </a:r>
            <a:endParaRPr lang="tr-TR" altLang="tr-TR" dirty="0"/>
          </a:p>
          <a:p>
            <a:pPr lvl="1">
              <a:buClr>
                <a:schemeClr val="accent2"/>
              </a:buClr>
              <a:buFont typeface="Wingdings" panose="05000000000000000000" pitchFamily="2" charset="2"/>
              <a:buChar char="v"/>
            </a:pPr>
            <a:r>
              <a:rPr lang="tr-TR" altLang="tr-TR" dirty="0"/>
              <a:t>Büyük Ekonomik Kriz ekonominin temel sorununun artık, “üretmek, daha çok üreterek büyümek” olmayıp, üretilenin satılması olduğu bir dönemi başlatmıştır. Satış amacıyla insanları etkileme tekniklerinin geliştirilip, uygulandığı bu dönemin tipik düşünce tarzı, “ne üretirsem onu satarım, yeter ki satmasını bileyim” şeklinde özetlenebilir.</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10</a:t>
            </a:fld>
            <a:endParaRPr lang="tr-TR"/>
          </a:p>
        </p:txBody>
      </p:sp>
    </p:spTree>
    <p:extLst>
      <p:ext uri="{BB962C8B-B14F-4D97-AF65-F5344CB8AC3E}">
        <p14:creationId xmlns:p14="http://schemas.microsoft.com/office/powerpoint/2010/main" val="36199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altLang="tr-TR" sz="2800" b="1" u="sng" dirty="0"/>
              <a:t>Pazarlama Anlayışı Dönemi (Pazar yönlü/ Müşteri Odaklı Anlayış)</a:t>
            </a:r>
            <a:endParaRPr lang="tr-TR" altLang="tr-TR" sz="2800" b="1" dirty="0"/>
          </a:p>
          <a:p>
            <a:pPr lvl="1">
              <a:buClr>
                <a:schemeClr val="accent2"/>
              </a:buClr>
              <a:buFont typeface="Wingdings" panose="05000000000000000000" pitchFamily="2" charset="2"/>
              <a:buChar char="v"/>
            </a:pPr>
            <a:r>
              <a:rPr lang="tr-TR" altLang="tr-TR" dirty="0"/>
              <a:t>Pazarı ve Pazar talebini dikkate almadan yürütülen satış anlayışı 1950’lerin ortalarından itibaren yerini yavaş yavaş pazarlama anlayışına bırakmaya başlamıştır.</a:t>
            </a:r>
          </a:p>
          <a:p>
            <a:pPr lvl="1">
              <a:buClr>
                <a:schemeClr val="accent2"/>
              </a:buClr>
              <a:buFont typeface="Wingdings" panose="05000000000000000000" pitchFamily="2" charset="2"/>
              <a:buChar char="v"/>
            </a:pPr>
            <a:r>
              <a:rPr lang="tr-TR" altLang="tr-TR" dirty="0"/>
              <a:t>Kısaca, tüketiciyi tatmin ederek kâr sağlama olarak ifade edilebilen bu anlayış, 1960’larda ABD’de 1970’lerde ise diğer gelişmiş ülkelerde yaygınlaşmıştır. </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11</a:t>
            </a:fld>
            <a:endParaRPr lang="tr-TR"/>
          </a:p>
        </p:txBody>
      </p:sp>
    </p:spTree>
    <p:extLst>
      <p:ext uri="{BB962C8B-B14F-4D97-AF65-F5344CB8AC3E}">
        <p14:creationId xmlns:p14="http://schemas.microsoft.com/office/powerpoint/2010/main" val="119978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altLang="tr-TR" sz="2800" b="1" u="sng" dirty="0"/>
              <a:t>Toplumsal /Sosyal Pazarlama Anlayışı</a:t>
            </a:r>
          </a:p>
          <a:p>
            <a:pPr marL="857250" lvl="1" indent="-457200">
              <a:buClr>
                <a:schemeClr val="accent2"/>
              </a:buClr>
              <a:buFont typeface="Wingdings" panose="05000000000000000000" pitchFamily="2" charset="2"/>
              <a:buChar char="v"/>
            </a:pPr>
            <a:r>
              <a:rPr lang="tr-TR" altLang="tr-TR" dirty="0"/>
              <a:t>Toplumsal pazarlama kavramı, pazarlama kavramının; tüketicinin kısa dönemli istekleri ile uzun dönemli tüketici refahı arasındaki çatışmayı göz ardı ettiği eleştirilerini karşılayan, daha ileri ve geniş bir yönetim felsefesini ifade eder. İşletme hedef pazarının şimdiki ihtiyaç ve isteklerini karşılarken, her zaman onların uzun dönemli çıkarları için doğru olanı mı yapmaktadır? </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12</a:t>
            </a:fld>
            <a:endParaRPr lang="tr-TR"/>
          </a:p>
        </p:txBody>
      </p:sp>
    </p:spTree>
    <p:extLst>
      <p:ext uri="{BB962C8B-B14F-4D97-AF65-F5344CB8AC3E}">
        <p14:creationId xmlns:p14="http://schemas.microsoft.com/office/powerpoint/2010/main" val="1048171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1">
              <a:buClr>
                <a:schemeClr val="accent2"/>
              </a:buClr>
              <a:buFont typeface="Wingdings" panose="05000000000000000000" pitchFamily="2" charset="2"/>
              <a:buChar char="v"/>
            </a:pPr>
            <a:r>
              <a:rPr lang="tr-TR" altLang="tr-TR" dirty="0"/>
              <a:t>Toplumsal pazarlama kavramına göre, pazarlama stratejisi müşterilere değer sunup ihtiyaçlarını karşılarken, bunu hem onların hem de genelde toplumun uzun vadeli olarak refahını koruyacak veya geliştirecek şekilde yapmalıdır.</a:t>
            </a:r>
          </a:p>
          <a:p>
            <a:pPr lvl="1">
              <a:buClr>
                <a:schemeClr val="accent2"/>
              </a:buClr>
              <a:buFont typeface="Wingdings" panose="05000000000000000000" pitchFamily="2" charset="2"/>
              <a:buChar char="v"/>
            </a:pPr>
            <a:r>
              <a:rPr lang="tr-TR" altLang="tr-TR" dirty="0"/>
              <a:t>İşletmenin kârını, tüketici isteklerini ve toplumun çıkarlarını uygun bir dengede tutmak durumunda olan toplumsal pazarlama anlayışı, gelişmiş ekonomilerde bile henüz tam olarak yerleşmiş bir yönetim felsefesi olamamıştır.</a:t>
            </a:r>
          </a:p>
          <a:p>
            <a:pPr marL="82296"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13</a:t>
            </a:fld>
            <a:endParaRPr lang="tr-TR"/>
          </a:p>
        </p:txBody>
      </p:sp>
    </p:spTree>
    <p:extLst>
      <p:ext uri="{BB962C8B-B14F-4D97-AF65-F5344CB8AC3E}">
        <p14:creationId xmlns:p14="http://schemas.microsoft.com/office/powerpoint/2010/main" val="256075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a:bodyPr>
          <a:lstStyle/>
          <a:p>
            <a:pPr>
              <a:buClr>
                <a:schemeClr val="accent2"/>
              </a:buClr>
              <a:buFont typeface="Wingdings" panose="05000000000000000000" pitchFamily="2" charset="2"/>
              <a:buChar char="v"/>
            </a:pPr>
            <a:r>
              <a:rPr lang="tr-TR" dirty="0"/>
              <a:t>1990’lı Yıllara Kadar Müşteri Profili;</a:t>
            </a:r>
          </a:p>
          <a:p>
            <a:pPr lvl="1">
              <a:buClr>
                <a:schemeClr val="accent2"/>
              </a:buClr>
              <a:buFont typeface="Wingdings" panose="05000000000000000000" pitchFamily="2" charset="2"/>
              <a:buChar char="v"/>
            </a:pPr>
            <a:r>
              <a:rPr lang="tr-TR" dirty="0"/>
              <a:t>Sabırlı,</a:t>
            </a:r>
          </a:p>
          <a:p>
            <a:pPr lvl="1">
              <a:buClr>
                <a:schemeClr val="accent2"/>
              </a:buClr>
              <a:buFont typeface="Wingdings" panose="05000000000000000000" pitchFamily="2" charset="2"/>
              <a:buChar char="v"/>
            </a:pPr>
            <a:r>
              <a:rPr lang="tr-TR" dirty="0"/>
              <a:t>Kanaatkâr,</a:t>
            </a:r>
          </a:p>
          <a:p>
            <a:pPr lvl="1">
              <a:buClr>
                <a:schemeClr val="accent2"/>
              </a:buClr>
              <a:buFont typeface="Wingdings" panose="05000000000000000000" pitchFamily="2" charset="2"/>
              <a:buChar char="v"/>
            </a:pPr>
            <a:r>
              <a:rPr lang="tr-TR" dirty="0"/>
              <a:t>Korunmayan,</a:t>
            </a:r>
          </a:p>
          <a:p>
            <a:pPr lvl="1">
              <a:buClr>
                <a:schemeClr val="accent2"/>
              </a:buClr>
              <a:buFont typeface="Wingdings" panose="05000000000000000000" pitchFamily="2" charset="2"/>
              <a:buChar char="v"/>
            </a:pPr>
            <a:r>
              <a:rPr lang="tr-TR" dirty="0"/>
              <a:t>Beklentisi zayıf,</a:t>
            </a:r>
          </a:p>
          <a:p>
            <a:pPr lvl="1">
              <a:buClr>
                <a:schemeClr val="accent2"/>
              </a:buClr>
              <a:buFont typeface="Wingdings" panose="05000000000000000000" pitchFamily="2" charset="2"/>
              <a:buChar char="v"/>
            </a:pPr>
            <a:r>
              <a:rPr lang="tr-TR" dirty="0"/>
              <a:t>Eğitim seviyesi yüksek olmayan,</a:t>
            </a:r>
          </a:p>
          <a:p>
            <a:pPr lvl="1">
              <a:buClr>
                <a:schemeClr val="accent2"/>
              </a:buClr>
              <a:buFont typeface="Wingdings" panose="05000000000000000000" pitchFamily="2" charset="2"/>
              <a:buChar char="v"/>
            </a:pPr>
            <a:r>
              <a:rPr lang="tr-TR" dirty="0"/>
              <a:t>Fazla itiraz etmeyen,</a:t>
            </a:r>
          </a:p>
          <a:p>
            <a:pPr marL="457200" lvl="1" indent="0">
              <a:buClr>
                <a:schemeClr val="accent2"/>
              </a:buClr>
              <a:buNone/>
            </a:pPr>
            <a:r>
              <a:rPr lang="tr-TR" dirty="0"/>
              <a:t>bir yapıya sahipti.</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buClr>
                <a:schemeClr val="accent2"/>
              </a:buClr>
              <a:buFont typeface="Wingdings" panose="05000000000000000000" pitchFamily="2" charset="2"/>
              <a:buChar char="v"/>
            </a:pPr>
            <a:r>
              <a:rPr lang="tr-TR" dirty="0"/>
              <a:t>1990’lı Yıllardan İtibaren Müşteri Profili;</a:t>
            </a:r>
          </a:p>
          <a:p>
            <a:pPr lvl="1">
              <a:buClr>
                <a:schemeClr val="accent2"/>
              </a:buClr>
              <a:buFont typeface="Wingdings" panose="05000000000000000000" pitchFamily="2" charset="2"/>
              <a:buChar char="v"/>
            </a:pPr>
            <a:r>
              <a:rPr lang="tr-TR" dirty="0"/>
              <a:t>Daha güvenli,</a:t>
            </a:r>
          </a:p>
          <a:p>
            <a:pPr lvl="1">
              <a:buClr>
                <a:schemeClr val="accent2"/>
              </a:buClr>
              <a:buFont typeface="Wingdings" panose="05000000000000000000" pitchFamily="2" charset="2"/>
              <a:buChar char="v"/>
            </a:pPr>
            <a:r>
              <a:rPr lang="tr-TR" dirty="0"/>
              <a:t>Daha Sabırsız,</a:t>
            </a:r>
          </a:p>
          <a:p>
            <a:pPr lvl="1">
              <a:buClr>
                <a:schemeClr val="accent2"/>
              </a:buClr>
              <a:buFont typeface="Wingdings" panose="05000000000000000000" pitchFamily="2" charset="2"/>
              <a:buChar char="v"/>
            </a:pPr>
            <a:r>
              <a:rPr lang="tr-TR" dirty="0"/>
              <a:t>Daha güçlü,</a:t>
            </a:r>
          </a:p>
          <a:p>
            <a:pPr lvl="1">
              <a:buClr>
                <a:schemeClr val="accent2"/>
              </a:buClr>
              <a:buFont typeface="Wingdings" panose="05000000000000000000" pitchFamily="2" charset="2"/>
              <a:buChar char="v"/>
            </a:pPr>
            <a:r>
              <a:rPr lang="tr-TR" dirty="0"/>
              <a:t>Daha araştırmacı,</a:t>
            </a:r>
          </a:p>
          <a:p>
            <a:pPr lvl="1">
              <a:buClr>
                <a:schemeClr val="accent2"/>
              </a:buClr>
              <a:buFont typeface="Wingdings" panose="05000000000000000000" pitchFamily="2" charset="2"/>
              <a:buChar char="v"/>
            </a:pPr>
            <a:r>
              <a:rPr lang="tr-TR" dirty="0"/>
              <a:t>Zamanı daha az,</a:t>
            </a:r>
          </a:p>
          <a:p>
            <a:pPr lvl="1">
              <a:buClr>
                <a:schemeClr val="accent2"/>
              </a:buClr>
              <a:buFont typeface="Wingdings" panose="05000000000000000000" pitchFamily="2" charset="2"/>
              <a:buChar char="v"/>
            </a:pPr>
            <a:r>
              <a:rPr lang="tr-TR" dirty="0"/>
              <a:t>Beklentisi daha yüksek,</a:t>
            </a:r>
          </a:p>
          <a:p>
            <a:pPr lvl="1">
              <a:buClr>
                <a:schemeClr val="accent2"/>
              </a:buClr>
              <a:buFont typeface="Wingdings" panose="05000000000000000000" pitchFamily="2" charset="2"/>
              <a:buChar char="v"/>
            </a:pPr>
            <a:r>
              <a:rPr lang="tr-TR" dirty="0"/>
              <a:t>Daha eğitimli,</a:t>
            </a:r>
          </a:p>
          <a:p>
            <a:pPr marL="402336" lvl="1" indent="0">
              <a:buClr>
                <a:schemeClr val="accent2"/>
              </a:buClr>
              <a:buNone/>
            </a:pPr>
            <a:r>
              <a:rPr lang="tr-TR" dirty="0"/>
              <a:t>Daha çok itirazlarda bulunan bir yapıya dönüşmüştür.</a:t>
            </a:r>
          </a:p>
          <a:p>
            <a:pPr lvl="1">
              <a:buClr>
                <a:schemeClr val="accent2"/>
              </a:buClr>
              <a:buFont typeface="Wingdings" panose="05000000000000000000" pitchFamily="2" charset="2"/>
              <a:buChar char="v"/>
            </a:pPr>
            <a:endParaRPr lang="tr-TR" dirty="0"/>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15</a:t>
            </a:fld>
            <a:endParaRPr lang="tr-TR"/>
          </a:p>
        </p:txBody>
      </p:sp>
    </p:spTree>
    <p:extLst>
      <p:ext uri="{BB962C8B-B14F-4D97-AF65-F5344CB8AC3E}">
        <p14:creationId xmlns:p14="http://schemas.microsoft.com/office/powerpoint/2010/main" val="364062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dirty="0">
                <a:effectLst/>
              </a:rPr>
              <a:t>PAZARI VE PAZARLAMAYI ETKİLEYEN GELİŞMELER</a:t>
            </a:r>
          </a:p>
        </p:txBody>
      </p:sp>
      <p:sp>
        <p:nvSpPr>
          <p:cNvPr id="3" name="İçerik Yer Tutucusu 2"/>
          <p:cNvSpPr>
            <a:spLocks noGrp="1"/>
          </p:cNvSpPr>
          <p:nvPr>
            <p:ph idx="1"/>
          </p:nvPr>
        </p:nvSpPr>
        <p:spPr>
          <a:noFill/>
        </p:spPr>
        <p:txBody>
          <a:bodyPr>
            <a:normAutofit lnSpcReduction="10000"/>
          </a:bodyPr>
          <a:lstStyle/>
          <a:p>
            <a:pPr>
              <a:buClr>
                <a:schemeClr val="accent2"/>
              </a:buClr>
              <a:buFont typeface="Wingdings" panose="05000000000000000000" pitchFamily="2" charset="2"/>
              <a:buChar char="v"/>
              <a:defRPr/>
            </a:pPr>
            <a:r>
              <a:rPr lang="tr-TR" sz="2700" dirty="0">
                <a:solidFill>
                  <a:srgbClr val="4E3B30"/>
                </a:solidFill>
              </a:rPr>
              <a:t>İletişim ve Bilgi Teknolojilerindeki Hızlı Gelişmeler</a:t>
            </a:r>
          </a:p>
          <a:p>
            <a:pPr>
              <a:buClr>
                <a:schemeClr val="accent2"/>
              </a:buClr>
              <a:buFont typeface="Wingdings" panose="05000000000000000000" pitchFamily="2" charset="2"/>
              <a:buChar char="v"/>
              <a:defRPr/>
            </a:pPr>
            <a:r>
              <a:rPr lang="tr-TR" sz="2700" dirty="0">
                <a:solidFill>
                  <a:srgbClr val="4E3B30"/>
                </a:solidFill>
              </a:rPr>
              <a:t>Küreselleşme ve Değişim</a:t>
            </a:r>
          </a:p>
          <a:p>
            <a:pPr>
              <a:buClr>
                <a:schemeClr val="accent2"/>
              </a:buClr>
              <a:buFont typeface="Wingdings" panose="05000000000000000000" pitchFamily="2" charset="2"/>
              <a:buChar char="v"/>
              <a:defRPr/>
            </a:pPr>
            <a:r>
              <a:rPr lang="tr-TR" sz="2700" dirty="0">
                <a:solidFill>
                  <a:srgbClr val="4E3B30"/>
                </a:solidFill>
              </a:rPr>
              <a:t>Yoğun Rekabet ve Bilgi İhtiyacının Artması</a:t>
            </a:r>
          </a:p>
          <a:p>
            <a:pPr>
              <a:buClr>
                <a:schemeClr val="accent2"/>
              </a:buClr>
              <a:buFont typeface="Wingdings" panose="05000000000000000000" pitchFamily="2" charset="2"/>
              <a:buChar char="v"/>
              <a:defRPr/>
            </a:pPr>
            <a:r>
              <a:rPr lang="tr-TR" sz="2700" dirty="0">
                <a:solidFill>
                  <a:srgbClr val="4E3B30"/>
                </a:solidFill>
              </a:rPr>
              <a:t>Firmaların Müşteri Veri Tabanı Oluşturma İhtiyacının Artması</a:t>
            </a:r>
          </a:p>
          <a:p>
            <a:pPr>
              <a:buClr>
                <a:schemeClr val="accent2"/>
              </a:buClr>
              <a:buFont typeface="Wingdings" panose="05000000000000000000" pitchFamily="2" charset="2"/>
              <a:buChar char="v"/>
              <a:defRPr/>
            </a:pPr>
            <a:r>
              <a:rPr lang="tr-TR" sz="2700" dirty="0">
                <a:solidFill>
                  <a:srgbClr val="4E3B30"/>
                </a:solidFill>
              </a:rPr>
              <a:t>Kamu Yönetiminde Pazarlama Yönlü Düşünce/Yaklaşım İhtiyacının Artması</a:t>
            </a:r>
          </a:p>
          <a:p>
            <a:pPr>
              <a:buClr>
                <a:schemeClr val="accent2"/>
              </a:buClr>
              <a:buFont typeface="Wingdings" panose="05000000000000000000" pitchFamily="2" charset="2"/>
              <a:buChar char="v"/>
              <a:defRPr/>
            </a:pPr>
            <a:r>
              <a:rPr lang="tr-TR" sz="2700" dirty="0">
                <a:solidFill>
                  <a:srgbClr val="4E3B30"/>
                </a:solidFill>
              </a:rPr>
              <a:t>Kâr Amacı Olmayan/Sivil Toplum Kuruluşlarının Sayısının Artması </a:t>
            </a:r>
          </a:p>
          <a:p>
            <a:pPr>
              <a:buClr>
                <a:schemeClr val="accent2"/>
              </a:buClr>
              <a:buFont typeface="Wingdings" panose="05000000000000000000" pitchFamily="2" charset="2"/>
              <a:buChar char="v"/>
              <a:defRPr/>
            </a:pPr>
            <a:r>
              <a:rPr lang="tr-TR" sz="2700" dirty="0">
                <a:solidFill>
                  <a:srgbClr val="4E3B30"/>
                </a:solidFill>
              </a:rPr>
              <a:t>Etik Davranış ve Sosyal Sorumluluk Talebinin Artması</a:t>
            </a: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16</a:t>
            </a:fld>
            <a:endParaRPr lang="tr-TR"/>
          </a:p>
        </p:txBody>
      </p:sp>
    </p:spTree>
    <p:extLst>
      <p:ext uri="{BB962C8B-B14F-4D97-AF65-F5344CB8AC3E}">
        <p14:creationId xmlns:p14="http://schemas.microsoft.com/office/powerpoint/2010/main" val="83190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Özellikle Küreselleşme ve Teknolojik Gelişmeler;</a:t>
            </a:r>
          </a:p>
          <a:p>
            <a:pPr lvl="1">
              <a:buClr>
                <a:schemeClr val="accent2"/>
              </a:buClr>
              <a:buFont typeface="Wingdings" panose="05000000000000000000" pitchFamily="2" charset="2"/>
              <a:buChar char="v"/>
            </a:pPr>
            <a:r>
              <a:rPr lang="tr-TR" dirty="0"/>
              <a:t>Sınırlı olmayan bir iş dünyasının ortaya çıkmasına</a:t>
            </a:r>
          </a:p>
          <a:p>
            <a:pPr lvl="1">
              <a:buClr>
                <a:schemeClr val="accent2"/>
              </a:buClr>
              <a:buFont typeface="Wingdings" panose="05000000000000000000" pitchFamily="2" charset="2"/>
              <a:buChar char="v"/>
            </a:pPr>
            <a:r>
              <a:rPr lang="tr-TR" dirty="0"/>
              <a:t>Kârlı büyümenin giderek zorlaşmasına</a:t>
            </a:r>
          </a:p>
          <a:p>
            <a:pPr lvl="1">
              <a:buClr>
                <a:schemeClr val="accent2"/>
              </a:buClr>
              <a:buFont typeface="Wingdings" panose="05000000000000000000" pitchFamily="2" charset="2"/>
              <a:buChar char="v"/>
            </a:pPr>
            <a:r>
              <a:rPr lang="tr-TR" dirty="0"/>
              <a:t>Arzın fazla olduğu piyasaların oluşmasına</a:t>
            </a:r>
          </a:p>
          <a:p>
            <a:pPr lvl="1">
              <a:buClr>
                <a:schemeClr val="accent2"/>
              </a:buClr>
              <a:buFont typeface="Wingdings" panose="05000000000000000000" pitchFamily="2" charset="2"/>
              <a:buChar char="v"/>
            </a:pPr>
            <a:r>
              <a:rPr lang="tr-TR" dirty="0"/>
              <a:t>Tüketicilerin, üründen daha çok iletişim ve hizmete önem vermesine</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17</a:t>
            </a:fld>
            <a:endParaRPr lang="tr-TR"/>
          </a:p>
        </p:txBody>
      </p:sp>
    </p:spTree>
    <p:extLst>
      <p:ext uri="{BB962C8B-B14F-4D97-AF65-F5344CB8AC3E}">
        <p14:creationId xmlns:p14="http://schemas.microsoft.com/office/powerpoint/2010/main" val="349971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lvl="1">
              <a:buClr>
                <a:schemeClr val="accent2"/>
              </a:buClr>
              <a:buFont typeface="Wingdings" panose="05000000000000000000" pitchFamily="2" charset="2"/>
              <a:buChar char="v"/>
            </a:pPr>
            <a:r>
              <a:rPr lang="tr-TR" dirty="0"/>
              <a:t>Bilgiye düşük maliyetle ve hızlı biçimde erişilmesine</a:t>
            </a:r>
          </a:p>
          <a:p>
            <a:pPr lvl="1">
              <a:buClr>
                <a:schemeClr val="accent2"/>
              </a:buClr>
              <a:buFont typeface="Wingdings" panose="05000000000000000000" pitchFamily="2" charset="2"/>
              <a:buChar char="v"/>
            </a:pPr>
            <a:r>
              <a:rPr lang="tr-TR" dirty="0"/>
              <a:t>Tüketicilerin daha bilinçli olması ve kalite algısının değişmesine</a:t>
            </a:r>
          </a:p>
          <a:p>
            <a:pPr lvl="1">
              <a:buClr>
                <a:schemeClr val="accent2"/>
              </a:buClr>
              <a:buFont typeface="Wingdings" panose="05000000000000000000" pitchFamily="2" charset="2"/>
              <a:buChar char="v"/>
            </a:pPr>
            <a:r>
              <a:rPr lang="tr-TR" dirty="0"/>
              <a:t>Kalite bilincinin firmalarda yerleşmesine</a:t>
            </a:r>
          </a:p>
          <a:p>
            <a:pPr lvl="1">
              <a:buClr>
                <a:schemeClr val="accent2"/>
              </a:buClr>
              <a:buFont typeface="Wingdings" panose="05000000000000000000" pitchFamily="2" charset="2"/>
              <a:buChar char="v"/>
            </a:pPr>
            <a:r>
              <a:rPr lang="tr-TR" dirty="0"/>
              <a:t>Daha çok ve hızlı üretim ve dağıtıma</a:t>
            </a:r>
          </a:p>
          <a:p>
            <a:pPr lvl="1">
              <a:buClr>
                <a:schemeClr val="accent2"/>
              </a:buClr>
              <a:buFont typeface="Wingdings" panose="05000000000000000000" pitchFamily="2" charset="2"/>
              <a:buChar char="v"/>
            </a:pPr>
            <a:r>
              <a:rPr lang="tr-TR" dirty="0"/>
              <a:t>Marka ve kurum imajının önem kazanmasına</a:t>
            </a:r>
          </a:p>
          <a:p>
            <a:pPr lvl="1">
              <a:buClr>
                <a:schemeClr val="accent2"/>
              </a:buClr>
              <a:buFont typeface="Wingdings" panose="05000000000000000000" pitchFamily="2" charset="2"/>
              <a:buChar char="v"/>
            </a:pPr>
            <a:r>
              <a:rPr lang="tr-TR" dirty="0"/>
              <a:t>Firmaların daha çok iletişim, daha çok reklam yapmasına neden olmuştur.</a:t>
            </a:r>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18</a:t>
            </a:fld>
            <a:endParaRPr lang="tr-TR"/>
          </a:p>
        </p:txBody>
      </p:sp>
    </p:spTree>
    <p:extLst>
      <p:ext uri="{BB962C8B-B14F-4D97-AF65-F5344CB8AC3E}">
        <p14:creationId xmlns:p14="http://schemas.microsoft.com/office/powerpoint/2010/main" val="1825464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p:txBody>
          <a:bodyPr>
            <a:normAutofit lnSpcReduction="10000"/>
          </a:bodyPr>
          <a:lstStyle/>
          <a:p>
            <a:pPr>
              <a:buClr>
                <a:schemeClr val="accent2"/>
              </a:buClr>
              <a:buFont typeface="Wingdings" panose="05000000000000000000" pitchFamily="2" charset="2"/>
              <a:buChar char="v"/>
            </a:pPr>
            <a:r>
              <a:rPr lang="tr-TR" dirty="0"/>
              <a:t>Bütün bu ve burada zikredilemeyen benzeri gelişmeler, firmaların işlerini zorlaştırırken müşterilerin işlerini kolaylaştırmıştır.</a:t>
            </a:r>
          </a:p>
          <a:p>
            <a:pPr>
              <a:buClr>
                <a:schemeClr val="accent2"/>
              </a:buClr>
              <a:buFont typeface="Wingdings" panose="05000000000000000000" pitchFamily="2" charset="2"/>
              <a:buChar char="v"/>
            </a:pPr>
            <a:r>
              <a:rPr lang="tr-TR" dirty="0"/>
              <a:t>Artan rekabet, zorlaşan piyasa şartları pazarda büyümeyi ve hatta varlığını sürdürmeyi de zorlaştırmıştır.</a:t>
            </a:r>
          </a:p>
          <a:p>
            <a:pPr>
              <a:buClr>
                <a:schemeClr val="accent2"/>
              </a:buClr>
              <a:buFont typeface="Wingdings" panose="05000000000000000000" pitchFamily="2" charset="2"/>
              <a:buChar char="v"/>
            </a:pPr>
            <a:r>
              <a:rPr lang="tr-TR" dirty="0"/>
              <a:t>Yaşanan bu güçlükler, firmalar için müşterinin önemini ve değerini giderek artırmıştır. </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19</a:t>
            </a:fld>
            <a:endParaRPr lang="tr-TR"/>
          </a:p>
        </p:txBody>
      </p:sp>
    </p:spTree>
    <p:extLst>
      <p:ext uri="{BB962C8B-B14F-4D97-AF65-F5344CB8AC3E}">
        <p14:creationId xmlns:p14="http://schemas.microsoft.com/office/powerpoint/2010/main" val="145391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TÜKETİCİ - MÜŞTERİ</a:t>
            </a:r>
          </a:p>
        </p:txBody>
      </p:sp>
      <p:sp>
        <p:nvSpPr>
          <p:cNvPr id="3" name="İçerik Yer Tutucusu 2"/>
          <p:cNvSpPr>
            <a:spLocks noGrp="1"/>
          </p:cNvSpPr>
          <p:nvPr>
            <p:ph idx="1"/>
          </p:nvPr>
        </p:nvSpPr>
        <p:spPr/>
        <p:txBody>
          <a:bodyPr/>
          <a:lstStyle/>
          <a:p>
            <a:pPr marL="571500" indent="-571500">
              <a:buClr>
                <a:schemeClr val="accent2"/>
              </a:buClr>
              <a:buFont typeface="Wingdings" panose="05000000000000000000" pitchFamily="2" charset="2"/>
              <a:buChar char="v"/>
            </a:pPr>
            <a:r>
              <a:rPr lang="tr-TR" sz="4000" b="1" dirty="0"/>
              <a:t>Tüketici</a:t>
            </a:r>
            <a:r>
              <a:rPr lang="tr-TR" sz="4000" dirty="0"/>
              <a:t>, </a:t>
            </a:r>
            <a:r>
              <a:rPr lang="tr-TR" dirty="0"/>
              <a:t>tatmin edilecek ihtiyacı, harcayacak parası ve harcama isteği olan kişi, kurum ve kuruluşlardır. Tam tanımıyla (</a:t>
            </a:r>
            <a:r>
              <a:rPr lang="tr-TR" b="1" dirty="0"/>
              <a:t>nihai</a:t>
            </a:r>
            <a:r>
              <a:rPr lang="tr-TR" dirty="0"/>
              <a:t>)</a:t>
            </a:r>
            <a:r>
              <a:rPr lang="tr-TR" b="1" dirty="0"/>
              <a:t> tüketici</a:t>
            </a:r>
            <a:r>
              <a:rPr lang="tr-TR" dirty="0"/>
              <a:t>, ihtiyaçlarla donatılmış, zevkleri olan ve tercih yapabilen, iktisadi kaynakları mal ve hizmetleri satın almak için kullanan, bu eylemlerin neticesinde de fayda temin ederek, tatmine ulaşan bireylerdir.</a:t>
            </a:r>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2</a:t>
            </a:fld>
            <a:endParaRPr lang="tr-TR"/>
          </a:p>
        </p:txBody>
      </p:sp>
    </p:spTree>
    <p:extLst>
      <p:ext uri="{BB962C8B-B14F-4D97-AF65-F5344CB8AC3E}">
        <p14:creationId xmlns:p14="http://schemas.microsoft.com/office/powerpoint/2010/main" val="2186939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buClr>
                <a:schemeClr val="accent2"/>
              </a:buClr>
              <a:buFont typeface="Wingdings" pitchFamily="2" charset="2"/>
              <a:buChar char="v"/>
            </a:pPr>
            <a:r>
              <a:rPr lang="tr-TR" sz="3800" dirty="0"/>
              <a:t>Bütün dünyada müşteriler;</a:t>
            </a:r>
          </a:p>
          <a:p>
            <a:pPr lvl="1">
              <a:buClr>
                <a:schemeClr val="accent2"/>
              </a:buClr>
              <a:buFont typeface="Wingdings" pitchFamily="2" charset="2"/>
              <a:buChar char="v"/>
            </a:pPr>
            <a:r>
              <a:rPr lang="tr-TR" sz="3300" dirty="0"/>
              <a:t>kalite</a:t>
            </a:r>
          </a:p>
          <a:p>
            <a:pPr lvl="1">
              <a:buClr>
                <a:schemeClr val="accent2"/>
              </a:buClr>
              <a:buFont typeface="Wingdings" pitchFamily="2" charset="2"/>
              <a:buChar char="v"/>
            </a:pPr>
            <a:r>
              <a:rPr lang="tr-TR" sz="3300" dirty="0"/>
              <a:t>hizmet</a:t>
            </a:r>
          </a:p>
          <a:p>
            <a:pPr lvl="1">
              <a:buClr>
                <a:schemeClr val="accent2"/>
              </a:buClr>
              <a:buFont typeface="Wingdings" pitchFamily="2" charset="2"/>
              <a:buChar char="v"/>
            </a:pPr>
            <a:r>
              <a:rPr lang="tr-TR" sz="3300" dirty="0"/>
              <a:t>uygunluk</a:t>
            </a:r>
          </a:p>
          <a:p>
            <a:pPr lvl="1">
              <a:buClr>
                <a:schemeClr val="accent2"/>
              </a:buClr>
              <a:buFont typeface="Wingdings" pitchFamily="2" charset="2"/>
              <a:buChar char="v"/>
            </a:pPr>
            <a:r>
              <a:rPr lang="tr-TR" sz="3300" dirty="0"/>
              <a:t>kolaylık</a:t>
            </a:r>
          </a:p>
          <a:p>
            <a:pPr lvl="1">
              <a:buClr>
                <a:schemeClr val="accent2"/>
              </a:buClr>
              <a:buFont typeface="Wingdings" pitchFamily="2" charset="2"/>
              <a:buChar char="v"/>
            </a:pPr>
            <a:r>
              <a:rPr lang="tr-TR" sz="3300" dirty="0" err="1"/>
              <a:t>süratlilik</a:t>
            </a:r>
            <a:endParaRPr lang="tr-TR" sz="3300" dirty="0"/>
          </a:p>
          <a:p>
            <a:pPr lvl="1">
              <a:buClr>
                <a:schemeClr val="accent2"/>
              </a:buClr>
              <a:buFont typeface="Wingdings" pitchFamily="2" charset="2"/>
              <a:buChar char="v"/>
            </a:pPr>
            <a:r>
              <a:rPr lang="tr-TR" sz="3300" dirty="0"/>
              <a:t>İletişim</a:t>
            </a:r>
          </a:p>
          <a:p>
            <a:pPr lvl="1">
              <a:buClr>
                <a:schemeClr val="accent2"/>
              </a:buClr>
              <a:buFont typeface="Wingdings" pitchFamily="2" charset="2"/>
              <a:buChar char="v"/>
            </a:pPr>
            <a:r>
              <a:rPr lang="tr-TR" sz="3300" dirty="0"/>
              <a:t>özellik</a:t>
            </a:r>
          </a:p>
          <a:p>
            <a:pPr>
              <a:buNone/>
            </a:pPr>
            <a:r>
              <a:rPr lang="tr-TR" sz="3600" dirty="0"/>
              <a:t>    konularında giderek daha seçici, bilgili, araştırıcı, </a:t>
            </a:r>
            <a:r>
              <a:rPr lang="tr-TR" sz="3600" dirty="0" err="1"/>
              <a:t>talepkâr</a:t>
            </a:r>
            <a:r>
              <a:rPr lang="tr-TR" sz="3600" dirty="0"/>
              <a:t>, sabırsız, fiyat bilincine sahip ve güçlü duruma gelmektedirler.</a:t>
            </a:r>
            <a:r>
              <a:rPr lang="tr-TR" dirty="0"/>
              <a:t>  </a:t>
            </a:r>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20</a:t>
            </a:fld>
            <a:endParaRPr lang="tr-TR"/>
          </a:p>
        </p:txBody>
      </p:sp>
    </p:spTree>
    <p:extLst>
      <p:ext uri="{BB962C8B-B14F-4D97-AF65-F5344CB8AC3E}">
        <p14:creationId xmlns:p14="http://schemas.microsoft.com/office/powerpoint/2010/main" val="3878007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u="sng" dirty="0"/>
              <a:t>Başka bir açıdan bakıldığında ise firmaların da işleri kolaylaşmaktadır.</a:t>
            </a:r>
            <a:endParaRPr lang="tr-TR" dirty="0"/>
          </a:p>
          <a:p>
            <a:pPr marL="857250" lvl="1" indent="-457200">
              <a:buClr>
                <a:schemeClr val="accent2"/>
              </a:buClr>
              <a:buFont typeface="Wingdings" panose="05000000000000000000" pitchFamily="2" charset="2"/>
              <a:buChar char="v"/>
            </a:pPr>
            <a:r>
              <a:rPr lang="tr-TR" dirty="0"/>
              <a:t>Piyasalardaki gelişmeler takip edildiğinde,</a:t>
            </a:r>
          </a:p>
          <a:p>
            <a:pPr marL="857250" lvl="1" indent="-457200">
              <a:buClr>
                <a:schemeClr val="accent2"/>
              </a:buClr>
              <a:buFont typeface="Wingdings" panose="05000000000000000000" pitchFamily="2" charset="2"/>
              <a:buChar char="v"/>
            </a:pPr>
            <a:r>
              <a:rPr lang="tr-TR" dirty="0"/>
              <a:t>Veri ve bilgiye önem verildiğinde,</a:t>
            </a:r>
          </a:p>
          <a:p>
            <a:pPr marL="857250" lvl="1" indent="-457200">
              <a:buClr>
                <a:schemeClr val="accent2"/>
              </a:buClr>
              <a:buFont typeface="Wingdings" panose="05000000000000000000" pitchFamily="2" charset="2"/>
              <a:buChar char="v"/>
            </a:pPr>
            <a:r>
              <a:rPr lang="tr-TR" dirty="0"/>
              <a:t>Doğru insan kaynağına ve doğru teknolojiye sahip olup, doğru sistemler oluşturulduğunda,</a:t>
            </a:r>
          </a:p>
          <a:p>
            <a:pPr marL="857250" lvl="1" indent="-457200">
              <a:buClr>
                <a:schemeClr val="accent2"/>
              </a:buClr>
              <a:buFont typeface="Wingdings" panose="05000000000000000000" pitchFamily="2" charset="2"/>
              <a:buChar char="v"/>
            </a:pPr>
            <a:r>
              <a:rPr lang="tr-TR" dirty="0"/>
              <a:t>Müşterinin önemi ve değeri anlaşıldığında,</a:t>
            </a:r>
          </a:p>
          <a:p>
            <a:pPr marL="857250" lvl="1" indent="-457200">
              <a:buClr>
                <a:schemeClr val="accent2"/>
              </a:buClr>
              <a:buFont typeface="Wingdings" panose="05000000000000000000" pitchFamily="2" charset="2"/>
              <a:buChar char="v"/>
            </a:pPr>
            <a:r>
              <a:rPr lang="tr-TR" dirty="0"/>
              <a:t>Firmaların da işleri kolaylaşmaktadır. </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21</a:t>
            </a:fld>
            <a:endParaRPr lang="tr-TR"/>
          </a:p>
        </p:txBody>
      </p:sp>
    </p:spTree>
    <p:extLst>
      <p:ext uri="{BB962C8B-B14F-4D97-AF65-F5344CB8AC3E}">
        <p14:creationId xmlns:p14="http://schemas.microsoft.com/office/powerpoint/2010/main" val="2638309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64319" y="404664"/>
            <a:ext cx="8686800" cy="838200"/>
          </a:xfrm>
          <a:ln>
            <a:noFill/>
          </a:ln>
          <a:effectLst/>
        </p:spPr>
        <p:txBody>
          <a:bodyPr/>
          <a:lstStyle/>
          <a:p>
            <a:pPr algn="ctr"/>
            <a:r>
              <a:rPr lang="tr-TR" sz="3200" dirty="0">
                <a:effectLst/>
              </a:rPr>
              <a:t>MÜŞTERİ GELİŞİM SÜRECİ</a:t>
            </a:r>
          </a:p>
        </p:txBody>
      </p:sp>
      <p:sp>
        <p:nvSpPr>
          <p:cNvPr id="3" name="2 İçerik Yer Tutucusu"/>
          <p:cNvSpPr>
            <a:spLocks noGrp="1"/>
          </p:cNvSpPr>
          <p:nvPr>
            <p:ph idx="1"/>
          </p:nvPr>
        </p:nvSpPr>
        <p:spPr>
          <a:xfrm>
            <a:off x="304800" y="1340768"/>
            <a:ext cx="8659688" cy="4739357"/>
          </a:xfrm>
        </p:spPr>
        <p:txBody>
          <a:bodyPr/>
          <a:lstStyle/>
          <a:p>
            <a:endParaRPr lang="tr-TR" dirty="0"/>
          </a:p>
          <a:p>
            <a:endParaRPr lang="tr-TR" dirty="0">
              <a:effectLst/>
            </a:endParaRP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22</a:t>
            </a:fld>
            <a:endParaRPr lang="tr-TR"/>
          </a:p>
        </p:txBody>
      </p:sp>
      <p:cxnSp>
        <p:nvCxnSpPr>
          <p:cNvPr id="5" name="4 Düz Ok Bağlayıcısı"/>
          <p:cNvCxnSpPr/>
          <p:nvPr/>
        </p:nvCxnSpPr>
        <p:spPr>
          <a:xfrm flipV="1">
            <a:off x="503040" y="1212179"/>
            <a:ext cx="8208912" cy="4536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Dikdörtgen"/>
          <p:cNvSpPr/>
          <p:nvPr/>
        </p:nvSpPr>
        <p:spPr>
          <a:xfrm>
            <a:off x="827584" y="5857892"/>
            <a:ext cx="100811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Muhtemel</a:t>
            </a:r>
          </a:p>
        </p:txBody>
      </p:sp>
      <p:sp>
        <p:nvSpPr>
          <p:cNvPr id="7" name="6 Dikdörtgen"/>
          <p:cNvSpPr/>
          <p:nvPr/>
        </p:nvSpPr>
        <p:spPr>
          <a:xfrm>
            <a:off x="1835696" y="5362602"/>
            <a:ext cx="100013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Potansiyel</a:t>
            </a:r>
          </a:p>
        </p:txBody>
      </p:sp>
      <p:sp>
        <p:nvSpPr>
          <p:cNvPr id="8" name="7 Dikdörtgen"/>
          <p:cNvSpPr/>
          <p:nvPr/>
        </p:nvSpPr>
        <p:spPr>
          <a:xfrm>
            <a:off x="2771800" y="4819669"/>
            <a:ext cx="92869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İlk kez</a:t>
            </a:r>
          </a:p>
        </p:txBody>
      </p:sp>
      <p:sp>
        <p:nvSpPr>
          <p:cNvPr id="9" name="8 Dikdörtgen"/>
          <p:cNvSpPr/>
          <p:nvPr/>
        </p:nvSpPr>
        <p:spPr>
          <a:xfrm>
            <a:off x="3700494" y="4286256"/>
            <a:ext cx="92869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Tekrar</a:t>
            </a:r>
          </a:p>
        </p:txBody>
      </p:sp>
      <p:sp>
        <p:nvSpPr>
          <p:cNvPr id="11" name="10 Dikdörtgen"/>
          <p:cNvSpPr/>
          <p:nvPr/>
        </p:nvSpPr>
        <p:spPr>
          <a:xfrm>
            <a:off x="4616984" y="3786190"/>
            <a:ext cx="92869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Müşteri</a:t>
            </a:r>
          </a:p>
        </p:txBody>
      </p:sp>
      <p:sp>
        <p:nvSpPr>
          <p:cNvPr id="13" name="12 Dikdörtgen"/>
          <p:cNvSpPr/>
          <p:nvPr/>
        </p:nvSpPr>
        <p:spPr>
          <a:xfrm>
            <a:off x="5515514" y="3337555"/>
            <a:ext cx="92869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Avukat</a:t>
            </a:r>
          </a:p>
        </p:txBody>
      </p:sp>
      <p:sp>
        <p:nvSpPr>
          <p:cNvPr id="14" name="13 Dikdörtgen"/>
          <p:cNvSpPr/>
          <p:nvPr/>
        </p:nvSpPr>
        <p:spPr>
          <a:xfrm>
            <a:off x="6408532" y="2857496"/>
            <a:ext cx="92869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Üye</a:t>
            </a:r>
          </a:p>
        </p:txBody>
      </p:sp>
      <p:sp>
        <p:nvSpPr>
          <p:cNvPr id="15" name="14 Dikdörtgen"/>
          <p:cNvSpPr/>
          <p:nvPr/>
        </p:nvSpPr>
        <p:spPr>
          <a:xfrm>
            <a:off x="7308304" y="2357430"/>
            <a:ext cx="857256"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Ortak</a:t>
            </a:r>
          </a:p>
        </p:txBody>
      </p:sp>
      <p:sp>
        <p:nvSpPr>
          <p:cNvPr id="12" name="Dikdörtgen 11"/>
          <p:cNvSpPr/>
          <p:nvPr/>
        </p:nvSpPr>
        <p:spPr>
          <a:xfrm>
            <a:off x="8028384" y="1772816"/>
            <a:ext cx="864096" cy="314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Patron</a:t>
            </a:r>
          </a:p>
        </p:txBody>
      </p:sp>
    </p:spTree>
    <p:extLst>
      <p:ext uri="{BB962C8B-B14F-4D97-AF65-F5344CB8AC3E}">
        <p14:creationId xmlns:p14="http://schemas.microsoft.com/office/powerpoint/2010/main" val="3964746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Günümüzde her işletmenin temel amacı, müşteri bulmak ve müşteriyi elde tutmaktır.</a:t>
            </a:r>
          </a:p>
          <a:p>
            <a:pPr>
              <a:buClr>
                <a:schemeClr val="accent2"/>
              </a:buClr>
              <a:buFont typeface="Wingdings" panose="05000000000000000000" pitchFamily="2" charset="2"/>
              <a:buChar char="v"/>
            </a:pPr>
            <a:r>
              <a:rPr lang="tr-TR" dirty="0"/>
              <a:t>Bir işletme, eğer müşteri buluyor ve onu elde tutabiliyorsa; kârlılık, büyüme, saygınlık gibi diğer bütün amaçlarını da gerçekleştirebilmektedir.</a:t>
            </a:r>
          </a:p>
          <a:p>
            <a:pPr>
              <a:buClr>
                <a:schemeClr val="accent2"/>
              </a:buClr>
              <a:buFont typeface="Wingdings" panose="05000000000000000000" pitchFamily="2" charset="2"/>
              <a:buChar char="v"/>
            </a:pPr>
            <a:r>
              <a:rPr lang="tr-TR" dirty="0"/>
              <a:t>Müşteri, her işletmenin varlığının ve başarısının temelini oluşturmaktadır.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23</a:t>
            </a:fld>
            <a:endParaRPr lang="tr-TR"/>
          </a:p>
        </p:txBody>
      </p:sp>
    </p:spTree>
    <p:extLst>
      <p:ext uri="{BB962C8B-B14F-4D97-AF65-F5344CB8AC3E}">
        <p14:creationId xmlns:p14="http://schemas.microsoft.com/office/powerpoint/2010/main" val="1313856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b="1" dirty="0"/>
              <a:t>Son yıllardaki bakış açısıyla müşteri;</a:t>
            </a:r>
          </a:p>
          <a:p>
            <a:pPr lvl="1">
              <a:buClr>
                <a:schemeClr val="accent2"/>
              </a:buClr>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Müşteri, bütün çalışanların gerçek patronu olmuştur.</a:t>
            </a:r>
          </a:p>
          <a:p>
            <a:pPr lvl="1">
              <a:buClr>
                <a:schemeClr val="accent2"/>
              </a:buClr>
              <a:buFont typeface="Wingdings" panose="05000000000000000000" pitchFamily="2" charset="2"/>
              <a:buChar char="v"/>
            </a:pPr>
            <a:r>
              <a:rPr lang="tr-TR" dirty="0"/>
              <a:t>İşletmenin gelirini, geleceğini, güvencesini müşteri sağlamaktadır.</a:t>
            </a:r>
          </a:p>
          <a:p>
            <a:pPr lvl="1">
              <a:buClr>
                <a:schemeClr val="accent2"/>
              </a:buClr>
              <a:buFont typeface="Wingdings" panose="05000000000000000000" pitchFamily="2" charset="2"/>
              <a:buChar char="v"/>
            </a:pPr>
            <a:r>
              <a:rPr lang="tr-TR" dirty="0"/>
              <a:t>Bütün giderleri, çalışanların ücretlerini ödeyen ve yatırımlarını finanse eden de müşteridir.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24</a:t>
            </a:fld>
            <a:endParaRPr lang="tr-TR"/>
          </a:p>
        </p:txBody>
      </p:sp>
    </p:spTree>
    <p:extLst>
      <p:ext uri="{BB962C8B-B14F-4D97-AF65-F5344CB8AC3E}">
        <p14:creationId xmlns:p14="http://schemas.microsoft.com/office/powerpoint/2010/main" val="3224819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İşimizi nasıl yapacağımızı belirleyendir</a:t>
            </a:r>
          </a:p>
          <a:p>
            <a:pPr lvl="1">
              <a:buClr>
                <a:schemeClr val="accent2"/>
              </a:buClr>
              <a:buFont typeface="Wingdings" panose="05000000000000000000" pitchFamily="2" charset="2"/>
              <a:buChar char="v"/>
            </a:pPr>
            <a:r>
              <a:rPr lang="tr-TR" dirty="0"/>
              <a:t>Malımızı/hizmetimizi diğer müşterilere pazarlayandır</a:t>
            </a:r>
          </a:p>
          <a:p>
            <a:pPr lvl="1">
              <a:buClr>
                <a:schemeClr val="accent2"/>
              </a:buClr>
              <a:buFont typeface="Wingdings" panose="05000000000000000000" pitchFamily="2" charset="2"/>
              <a:buChar char="v"/>
            </a:pPr>
            <a:r>
              <a:rPr lang="tr-TR" dirty="0"/>
              <a:t>Bizden hizmet bekleyen ve beklemeye hakkı olan herkes müşterimizdir.</a:t>
            </a:r>
          </a:p>
          <a:p>
            <a:pPr lvl="1">
              <a:buClr>
                <a:schemeClr val="accent2"/>
              </a:buClr>
              <a:buFont typeface="Wingdings" panose="05000000000000000000" pitchFamily="2" charset="2"/>
              <a:buChar char="v"/>
            </a:pPr>
            <a:r>
              <a:rPr lang="tr-TR" dirty="0"/>
              <a:t>Günümüzde artık müşteri, bütün ilgi ve özeni, takdir ve teşekkürü hak eden kişidir.</a:t>
            </a:r>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25</a:t>
            </a:fld>
            <a:endParaRPr lang="tr-TR"/>
          </a:p>
        </p:txBody>
      </p:sp>
    </p:spTree>
    <p:extLst>
      <p:ext uri="{BB962C8B-B14F-4D97-AF65-F5344CB8AC3E}">
        <p14:creationId xmlns:p14="http://schemas.microsoft.com/office/powerpoint/2010/main" val="3308224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buClr>
                <a:schemeClr val="accent2"/>
              </a:buClr>
              <a:buFont typeface="Wingdings" panose="05000000000000000000" pitchFamily="2" charset="2"/>
              <a:buChar char="v"/>
            </a:pPr>
            <a:r>
              <a:rPr lang="tr-TR" dirty="0"/>
              <a:t>1990 öncesi yapılan pazarlama tanımlarında ve pazarlama uygulamalarında müşteri ve müşteri ilişkilerine yer ve önem verilmemiştir. </a:t>
            </a:r>
          </a:p>
          <a:p>
            <a:pPr>
              <a:buClr>
                <a:schemeClr val="accent2"/>
              </a:buClr>
              <a:buFont typeface="Wingdings" panose="05000000000000000000" pitchFamily="2" charset="2"/>
              <a:buChar char="v"/>
            </a:pPr>
            <a:r>
              <a:rPr lang="tr-TR" dirty="0"/>
              <a:t>1990’lı yıllarda yaşanan gelişmeler pazarlamada yeni ufukların açılmasına ve yeni yaklaşımların gelişmesine neden olmuş ve 2004’te yapılan tanımda, müşteri ve müşteri ilişkilerinin, pazarlamanın temelini oluşturduğu ifade edilmiştir. </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26</a:t>
            </a:fld>
            <a:endParaRPr lang="tr-TR"/>
          </a:p>
        </p:txBody>
      </p:sp>
    </p:spTree>
    <p:extLst>
      <p:ext uri="{BB962C8B-B14F-4D97-AF65-F5344CB8AC3E}">
        <p14:creationId xmlns:p14="http://schemas.microsoft.com/office/powerpoint/2010/main" val="338008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dirty="0"/>
              <a:t>Üründen müşteriye yönelen bakış açısı</a:t>
            </a:r>
          </a:p>
          <a:p>
            <a:pPr marL="857250" lvl="1" indent="-457200">
              <a:buClr>
                <a:schemeClr val="accent2"/>
              </a:buClr>
              <a:buFont typeface="Wingdings" panose="05000000000000000000" pitchFamily="2" charset="2"/>
              <a:buChar char="v"/>
            </a:pPr>
            <a:r>
              <a:rPr lang="tr-TR" dirty="0"/>
              <a:t>1960’lar               Yeni ürünler</a:t>
            </a:r>
          </a:p>
          <a:p>
            <a:pPr marL="857250" lvl="1" indent="-457200">
              <a:buClr>
                <a:schemeClr val="accent2"/>
              </a:buClr>
              <a:buFont typeface="Wingdings" panose="05000000000000000000" pitchFamily="2" charset="2"/>
              <a:buChar char="v"/>
            </a:pPr>
            <a:r>
              <a:rPr lang="tr-TR" dirty="0"/>
              <a:t>1970’ler                Düşük maliyetli üretim</a:t>
            </a:r>
          </a:p>
          <a:p>
            <a:pPr marL="857250" lvl="1" indent="-457200">
              <a:buClr>
                <a:schemeClr val="accent2"/>
              </a:buClr>
              <a:buFont typeface="Wingdings" panose="05000000000000000000" pitchFamily="2" charset="2"/>
              <a:buChar char="v"/>
            </a:pPr>
            <a:r>
              <a:rPr lang="tr-TR" dirty="0"/>
              <a:t>1980’ler                Toplam kalite</a:t>
            </a:r>
          </a:p>
          <a:p>
            <a:pPr marL="857250" lvl="1" indent="-457200">
              <a:buClr>
                <a:schemeClr val="accent2"/>
              </a:buClr>
              <a:buFont typeface="Wingdings" panose="05000000000000000000" pitchFamily="2" charset="2"/>
              <a:buChar char="v"/>
            </a:pPr>
            <a:r>
              <a:rPr lang="tr-TR" dirty="0"/>
              <a:t>1990’lar                 Müşteri ilişkileri</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27</a:t>
            </a:fld>
            <a:endParaRPr lang="tr-TR"/>
          </a:p>
        </p:txBody>
      </p:sp>
      <p:cxnSp>
        <p:nvCxnSpPr>
          <p:cNvPr id="5" name="Düz Ok Bağlayıcısı 4"/>
          <p:cNvCxnSpPr/>
          <p:nvPr/>
        </p:nvCxnSpPr>
        <p:spPr>
          <a:xfrm>
            <a:off x="3923928" y="2780928"/>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Düz Ok Bağlayıcısı 6"/>
          <p:cNvCxnSpPr/>
          <p:nvPr/>
        </p:nvCxnSpPr>
        <p:spPr>
          <a:xfrm>
            <a:off x="3910633" y="3284984"/>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Düz Ok Bağlayıcısı 8"/>
          <p:cNvCxnSpPr/>
          <p:nvPr/>
        </p:nvCxnSpPr>
        <p:spPr>
          <a:xfrm>
            <a:off x="3923928" y="3789040"/>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Düz Ok Bağlayıcısı 10"/>
          <p:cNvCxnSpPr/>
          <p:nvPr/>
        </p:nvCxnSpPr>
        <p:spPr>
          <a:xfrm>
            <a:off x="3923928" y="4293096"/>
            <a:ext cx="7200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7608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600" dirty="0">
                <a:effectLst/>
              </a:rPr>
              <a:t>MÜŞTERİ İLİŞKİLERİ</a:t>
            </a: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İşini doğru yapmak önemlidir.</a:t>
            </a:r>
          </a:p>
          <a:p>
            <a:pPr marL="457200" indent="-457200">
              <a:buClr>
                <a:schemeClr val="accent2"/>
              </a:buClr>
              <a:buFont typeface="Wingdings" panose="05000000000000000000" pitchFamily="2" charset="2"/>
              <a:buChar char="v"/>
            </a:pPr>
            <a:endParaRPr lang="tr-TR" dirty="0"/>
          </a:p>
          <a:p>
            <a:pPr>
              <a:buClr>
                <a:schemeClr val="accent2"/>
              </a:buClr>
              <a:buFont typeface="Wingdings" panose="05000000000000000000" pitchFamily="2" charset="2"/>
              <a:buChar char="v"/>
            </a:pPr>
            <a:r>
              <a:rPr lang="tr-TR" dirty="0"/>
              <a:t>Doğru işi yapmak daha önemlidir</a:t>
            </a:r>
          </a:p>
          <a:p>
            <a:pPr marL="457200" indent="-457200">
              <a:buClr>
                <a:schemeClr val="accent2"/>
              </a:buClr>
              <a:buFont typeface="Wingdings" panose="05000000000000000000" pitchFamily="2" charset="2"/>
              <a:buChar char="v"/>
            </a:pPr>
            <a:endParaRPr lang="tr-TR" dirty="0"/>
          </a:p>
          <a:p>
            <a:pPr>
              <a:buClr>
                <a:schemeClr val="accent2"/>
              </a:buClr>
              <a:buFont typeface="Wingdings" panose="05000000000000000000" pitchFamily="2" charset="2"/>
              <a:buChar char="v"/>
            </a:pPr>
            <a:r>
              <a:rPr lang="tr-TR" dirty="0"/>
              <a:t>Doğru işi doğru yapmak ise en önemlisidir.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28</a:t>
            </a:fld>
            <a:endParaRPr lang="tr-TR"/>
          </a:p>
        </p:txBody>
      </p:sp>
    </p:spTree>
    <p:extLst>
      <p:ext uri="{BB962C8B-B14F-4D97-AF65-F5344CB8AC3E}">
        <p14:creationId xmlns:p14="http://schemas.microsoft.com/office/powerpoint/2010/main" val="2776618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Doğru İş – Doğru Pazar (Doğru Müşteri)</a:t>
            </a:r>
          </a:p>
          <a:p>
            <a:pPr lvl="1">
              <a:buClr>
                <a:schemeClr val="accent2"/>
              </a:buClr>
              <a:buFont typeface="Wingdings" panose="05000000000000000000" pitchFamily="2" charset="2"/>
              <a:buChar char="v"/>
            </a:pPr>
            <a:r>
              <a:rPr lang="tr-TR" dirty="0"/>
              <a:t>Doğru pazara yönelebilmek için;</a:t>
            </a:r>
          </a:p>
          <a:p>
            <a:pPr lvl="2">
              <a:buFont typeface="Wingdings" panose="05000000000000000000" pitchFamily="2" charset="2"/>
              <a:buChar char="v"/>
            </a:pPr>
            <a:r>
              <a:rPr lang="tr-TR" dirty="0"/>
              <a:t>Pazarı bölümlendirmek,</a:t>
            </a:r>
          </a:p>
          <a:p>
            <a:pPr lvl="2">
              <a:buFont typeface="Wingdings" panose="05000000000000000000" pitchFamily="2" charset="2"/>
              <a:buChar char="v"/>
            </a:pPr>
            <a:r>
              <a:rPr lang="tr-TR" dirty="0"/>
              <a:t>Uygun pazar bölüm/bölümlerini seçmek,</a:t>
            </a:r>
          </a:p>
          <a:p>
            <a:pPr lvl="2">
              <a:buFont typeface="Wingdings" panose="05000000000000000000" pitchFamily="2" charset="2"/>
              <a:buChar char="v"/>
            </a:pPr>
            <a:r>
              <a:rPr lang="tr-TR" dirty="0"/>
              <a:t>Seçilen pazar bölüm/bölümleri için uygun pazarlama karması (ürün, fiyat, dağıtım, tutundurma) oluşturmak,</a:t>
            </a:r>
          </a:p>
          <a:p>
            <a:pPr lvl="2">
              <a:buFont typeface="Wingdings" panose="05000000000000000000" pitchFamily="2" charset="2"/>
              <a:buChar char="v"/>
            </a:pPr>
            <a:r>
              <a:rPr lang="tr-TR" dirty="0"/>
              <a:t>Seçilen Pazar bölüm/bölümlerinde kendimizi ürünü/markayı/firmayı konumlandırmak gerekmektedir.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29</a:t>
            </a:fld>
            <a:endParaRPr lang="tr-TR"/>
          </a:p>
        </p:txBody>
      </p:sp>
    </p:spTree>
    <p:extLst>
      <p:ext uri="{BB962C8B-B14F-4D97-AF65-F5344CB8AC3E}">
        <p14:creationId xmlns:p14="http://schemas.microsoft.com/office/powerpoint/2010/main" val="1315745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effectLst/>
            </a:endParaRPr>
          </a:p>
        </p:txBody>
      </p:sp>
      <p:sp>
        <p:nvSpPr>
          <p:cNvPr id="3" name="2 İçerik Yer Tutucusu"/>
          <p:cNvSpPr>
            <a:spLocks noGrp="1"/>
          </p:cNvSpPr>
          <p:nvPr>
            <p:ph idx="1"/>
          </p:nvPr>
        </p:nvSpPr>
        <p:spPr/>
        <p:txBody>
          <a:bodyPr>
            <a:normAutofit/>
          </a:bodyPr>
          <a:lstStyle/>
          <a:p>
            <a:pPr marL="857250" lvl="1" indent="-457200">
              <a:buClr>
                <a:schemeClr val="accent2"/>
              </a:buClr>
              <a:buFont typeface="Wingdings" panose="05000000000000000000" pitchFamily="2" charset="2"/>
              <a:buChar char="v"/>
            </a:pPr>
            <a:r>
              <a:rPr lang="tr-TR" sz="3200" b="1" dirty="0"/>
              <a:t>Nihai (Gerçek) Tüketici</a:t>
            </a:r>
            <a:r>
              <a:rPr lang="tr-TR" sz="3200" dirty="0"/>
              <a:t>, kişisel veya ailevi ihtiyaçları için satın alanlardır.</a:t>
            </a:r>
          </a:p>
          <a:p>
            <a:pPr marL="857250" lvl="1" indent="-457200">
              <a:buClr>
                <a:schemeClr val="accent2"/>
              </a:buClr>
              <a:buFont typeface="Wingdings" panose="05000000000000000000" pitchFamily="2" charset="2"/>
              <a:buChar char="v"/>
            </a:pPr>
            <a:r>
              <a:rPr lang="tr-TR" sz="3200" b="1" dirty="0"/>
              <a:t>Endüstriyel veya örgütsel tüketici</a:t>
            </a:r>
            <a:r>
              <a:rPr lang="tr-TR" sz="3200" dirty="0"/>
              <a:t>, kendi üretimlerine katmak veya onu desteklemek, tekrara satmak gibi ekonomik faaliyetlerini sürdürmek için satın alanlardır.</a:t>
            </a:r>
          </a:p>
          <a:p>
            <a:pPr marL="402336" lvl="1" indent="0">
              <a:buNone/>
            </a:pPr>
            <a:endParaRPr lang="tr-TR" sz="3200" b="1"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Pazarın bütünü yerine, pazarı bölümlendirme; genele hitap etmek yerine, özel pazar dilimleri ile iletişim kurmak</a:t>
            </a:r>
          </a:p>
          <a:p>
            <a:pPr lvl="1">
              <a:buClr>
                <a:schemeClr val="accent2"/>
              </a:buClr>
              <a:buFont typeface="Wingdings" panose="05000000000000000000" pitchFamily="2" charset="2"/>
              <a:buChar char="v"/>
            </a:pPr>
            <a:r>
              <a:rPr lang="tr-TR" dirty="0"/>
              <a:t>Hemen her müşteri talebini dikkate almak</a:t>
            </a:r>
          </a:p>
          <a:p>
            <a:pPr lvl="1">
              <a:buClr>
                <a:schemeClr val="accent2"/>
              </a:buClr>
              <a:buFont typeface="Wingdings" panose="05000000000000000000" pitchFamily="2" charset="2"/>
              <a:buChar char="v"/>
            </a:pPr>
            <a:r>
              <a:rPr lang="tr-TR" dirty="0"/>
              <a:t>Çevreye karşı duyarlı olmak (sosyal sorumluluk)</a:t>
            </a:r>
          </a:p>
          <a:p>
            <a:pPr lvl="1">
              <a:buClr>
                <a:schemeClr val="accent2"/>
              </a:buClr>
              <a:buFont typeface="Wingdings" panose="05000000000000000000" pitchFamily="2" charset="2"/>
              <a:buChar char="v"/>
            </a:pPr>
            <a:r>
              <a:rPr lang="tr-TR" dirty="0"/>
              <a:t>Müşterinin kalite algısını belirlemek ve kaliteyi ucuza üretmek</a:t>
            </a:r>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30</a:t>
            </a:fld>
            <a:endParaRPr lang="tr-TR"/>
          </a:p>
        </p:txBody>
      </p:sp>
    </p:spTree>
    <p:extLst>
      <p:ext uri="{BB962C8B-B14F-4D97-AF65-F5344CB8AC3E}">
        <p14:creationId xmlns:p14="http://schemas.microsoft.com/office/powerpoint/2010/main" val="4167458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Doğru pazarı seçebilmek, seçilen Pazar için doğru pazarlama karması geliştirebilmek ve kendimizi o pazarda doğru biçimde konumlandırabilmek için her şeyden önce müşteriyi tanımak gerekmektedir. </a:t>
            </a:r>
          </a:p>
          <a:p>
            <a:pPr>
              <a:buClr>
                <a:schemeClr val="accent2"/>
              </a:buClr>
              <a:buFont typeface="Wingdings" panose="05000000000000000000" pitchFamily="2" charset="2"/>
              <a:buChar char="v"/>
            </a:pPr>
            <a:r>
              <a:rPr lang="tr-TR" dirty="0"/>
              <a:t>Yeterli müşteri bilgisine sahip olmadan pazarda başarılı olma ihtimali düşük olacaktır. </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31</a:t>
            </a:fld>
            <a:endParaRPr lang="tr-TR"/>
          </a:p>
        </p:txBody>
      </p:sp>
    </p:spTree>
    <p:extLst>
      <p:ext uri="{BB962C8B-B14F-4D97-AF65-F5344CB8AC3E}">
        <p14:creationId xmlns:p14="http://schemas.microsoft.com/office/powerpoint/2010/main" val="418691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Müşteri bilgisine sahip olmadan, müşterilerle sağlıklı ilişkiler kurabilmek de pek mümkün olmamaktadır.</a:t>
            </a:r>
          </a:p>
          <a:p>
            <a:pPr>
              <a:buClr>
                <a:schemeClr val="accent2"/>
              </a:buClr>
              <a:buFont typeface="Wingdings" panose="05000000000000000000" pitchFamily="2" charset="2"/>
              <a:buChar char="v"/>
            </a:pPr>
            <a:r>
              <a:rPr lang="tr-TR" dirty="0"/>
              <a:t>Müşteri bilgisi, firmaların en değerli aktiflerinden birisi haline gelmiştir.</a:t>
            </a:r>
          </a:p>
          <a:p>
            <a:pPr>
              <a:buClr>
                <a:schemeClr val="accent2"/>
              </a:buClr>
              <a:buFont typeface="Wingdings" panose="05000000000000000000" pitchFamily="2" charset="2"/>
              <a:buChar char="v"/>
            </a:pPr>
            <a:r>
              <a:rPr lang="tr-TR" dirty="0"/>
              <a:t>Ancak bilginin, geçerli, güvenilir ve güncel olması gerekli ve önemlidir.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32</a:t>
            </a:fld>
            <a:endParaRPr lang="tr-TR"/>
          </a:p>
        </p:txBody>
      </p:sp>
    </p:spTree>
    <p:extLst>
      <p:ext uri="{BB962C8B-B14F-4D97-AF65-F5344CB8AC3E}">
        <p14:creationId xmlns:p14="http://schemas.microsoft.com/office/powerpoint/2010/main" val="3622580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dirty="0"/>
              <a:t>Günümüzün yoğunlaşan rekabet şartları, firma ve müşteri arasında kurulan  olumlu ilişkileri üstünlük sağlayıcı olumlu bir faktör olarak ortaya çıkartmaktadır.</a:t>
            </a:r>
          </a:p>
          <a:p>
            <a:pPr>
              <a:buClr>
                <a:schemeClr val="accent2"/>
              </a:buClr>
              <a:buFont typeface="Wingdings" panose="05000000000000000000" pitchFamily="2" charset="2"/>
              <a:buChar char="v"/>
            </a:pPr>
            <a:r>
              <a:rPr lang="tr-TR" dirty="0"/>
              <a:t>Belki de sağlıklı ve uzun dönemli müşteri ilişkileri kuruluşların tek önemli rekabet aracı olabilecektir.</a:t>
            </a:r>
          </a:p>
          <a:p>
            <a:pPr>
              <a:buFont typeface="Wingdings" panose="05000000000000000000" pitchFamily="2" charset="2"/>
              <a:buChar char="v"/>
            </a:pPr>
            <a:endParaRPr lang="tr-TR" dirty="0"/>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33</a:t>
            </a:fld>
            <a:endParaRPr lang="tr-TR"/>
          </a:p>
        </p:txBody>
      </p:sp>
    </p:spTree>
    <p:extLst>
      <p:ext uri="{BB962C8B-B14F-4D97-AF65-F5344CB8AC3E}">
        <p14:creationId xmlns:p14="http://schemas.microsoft.com/office/powerpoint/2010/main" val="3640210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buClr>
                <a:schemeClr val="accent2"/>
              </a:buClr>
              <a:buFont typeface="Wingdings" panose="05000000000000000000" pitchFamily="2" charset="2"/>
              <a:buChar char="v"/>
            </a:pPr>
            <a:r>
              <a:rPr lang="tr-TR" dirty="0"/>
              <a:t>Teknolojik gelişmeler ve diğer uygulamalar, artık çok kısa süre içerisinde taklit edilebilmekte ve bu durum, rekabet üstünlüğünü uzun dönemde koruyamamaktadır. </a:t>
            </a:r>
          </a:p>
          <a:p>
            <a:pPr>
              <a:buClr>
                <a:schemeClr val="accent2"/>
              </a:buClr>
              <a:buFont typeface="Wingdings" panose="05000000000000000000" pitchFamily="2" charset="2"/>
              <a:buChar char="v"/>
            </a:pPr>
            <a:r>
              <a:rPr lang="tr-TR" dirty="0"/>
              <a:t>Müşteri ilişkilerinin ise taklit edilmesi zor ve maliyetlidir. Bu durum, gelecekte rekabetin yoğun biçimde müşteri ilişkileri üzerinden olacağının bir göstergesi olarak kabul edilebilir.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34</a:t>
            </a:fld>
            <a:endParaRPr lang="tr-TR"/>
          </a:p>
        </p:txBody>
      </p:sp>
    </p:spTree>
    <p:extLst>
      <p:ext uri="{BB962C8B-B14F-4D97-AF65-F5344CB8AC3E}">
        <p14:creationId xmlns:p14="http://schemas.microsoft.com/office/powerpoint/2010/main" val="4255151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dirty="0">
                <a:effectLst/>
              </a:rPr>
              <a:t>MÜŞTERİ İLİŞKİLERİ YÖNETİMİ</a:t>
            </a: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altLang="tr-TR" dirty="0"/>
              <a:t>Müşteri ilişkileri yönetimi; üstün müşteri değeri yaratmayı, müşteri tatminini sağlamayı ve uzun vadeli müşteri ilişkileri kurmayı gerektirmektedir.</a:t>
            </a:r>
          </a:p>
          <a:p>
            <a:pPr>
              <a:buClr>
                <a:schemeClr val="accent2"/>
              </a:buClr>
              <a:buFont typeface="Wingdings" panose="05000000000000000000" pitchFamily="2" charset="2"/>
              <a:buChar char="v"/>
            </a:pPr>
            <a:r>
              <a:rPr lang="tr-TR" dirty="0"/>
              <a:t>Müşteri ilişkileri, kuruluş ile müşteri arasında kurulan, </a:t>
            </a:r>
            <a:r>
              <a:rPr lang="tr-TR" b="1" dirty="0"/>
              <a:t>satış öncesi </a:t>
            </a:r>
            <a:r>
              <a:rPr lang="tr-TR" dirty="0"/>
              <a:t>ve </a:t>
            </a:r>
            <a:r>
              <a:rPr lang="tr-TR" b="1" dirty="0"/>
              <a:t>satış sonrası </a:t>
            </a:r>
            <a:r>
              <a:rPr lang="tr-TR" dirty="0"/>
              <a:t>bütün eylemleri kapsayan, </a:t>
            </a:r>
            <a:r>
              <a:rPr lang="tr-TR" b="1" dirty="0"/>
              <a:t>karşılıklı yararı</a:t>
            </a:r>
            <a:r>
              <a:rPr lang="tr-TR" dirty="0"/>
              <a:t> ve </a:t>
            </a:r>
            <a:r>
              <a:rPr lang="tr-TR" b="1" dirty="0"/>
              <a:t>ihtiyaç tatminini </a:t>
            </a:r>
            <a:r>
              <a:rPr lang="tr-TR" dirty="0"/>
              <a:t>içeren bir süreçtir.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35</a:t>
            </a:fld>
            <a:endParaRPr lang="tr-TR"/>
          </a:p>
        </p:txBody>
      </p:sp>
    </p:spTree>
    <p:extLst>
      <p:ext uri="{BB962C8B-B14F-4D97-AF65-F5344CB8AC3E}">
        <p14:creationId xmlns:p14="http://schemas.microsoft.com/office/powerpoint/2010/main" val="2011457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 Değeri:</a:t>
            </a:r>
          </a:p>
          <a:p>
            <a:pPr lvl="1">
              <a:buClr>
                <a:schemeClr val="accent2"/>
              </a:buClr>
              <a:buFont typeface="Wingdings" panose="05000000000000000000" pitchFamily="2" charset="2"/>
              <a:buChar char="v"/>
            </a:pPr>
            <a:r>
              <a:rPr lang="tr-TR" altLang="tr-TR" dirty="0"/>
              <a:t>Bir değişim işleminde müşterinin elde ettiği yararların, katlandığı veya ödediği bedele oranıdır. Müşteri değeri yaratmak, müşterinin ödemesi karşılığında onun beklediğinden daha fazlasını verebilmektir.</a:t>
            </a:r>
          </a:p>
          <a:p>
            <a:pPr lvl="1">
              <a:buClr>
                <a:schemeClr val="accent2"/>
              </a:buClr>
              <a:buFont typeface="Wingdings" panose="05000000000000000000" pitchFamily="2" charset="2"/>
              <a:buChar char="v"/>
            </a:pPr>
            <a:r>
              <a:rPr lang="tr-TR" altLang="tr-TR" dirty="0"/>
              <a:t>Bir bakıma, müşterilere bir bedel ödetmeden ek yararlar sunmaktır.</a:t>
            </a:r>
          </a:p>
          <a:p>
            <a:pPr lvl="1">
              <a:buClr>
                <a:schemeClr val="accent2"/>
              </a:buClr>
              <a:buFont typeface="Wingdings" panose="05000000000000000000" pitchFamily="2" charset="2"/>
              <a:buChar char="v"/>
            </a:pPr>
            <a:endParaRPr lang="tr-TR" u="sng"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36</a:t>
            </a:fld>
            <a:endParaRPr lang="tr-TR"/>
          </a:p>
        </p:txBody>
      </p:sp>
    </p:spTree>
    <p:extLst>
      <p:ext uri="{BB962C8B-B14F-4D97-AF65-F5344CB8AC3E}">
        <p14:creationId xmlns:p14="http://schemas.microsoft.com/office/powerpoint/2010/main" val="3442933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b="1" u="sng" dirty="0"/>
              <a:t>Müşteri Tatmini:</a:t>
            </a:r>
          </a:p>
          <a:p>
            <a:pPr lvl="1">
              <a:buClr>
                <a:schemeClr val="accent2"/>
              </a:buClr>
              <a:buFont typeface="Wingdings" panose="05000000000000000000" pitchFamily="2" charset="2"/>
              <a:buChar char="v"/>
            </a:pPr>
            <a:r>
              <a:rPr lang="tr-TR" altLang="tr-TR" dirty="0"/>
              <a:t>Mal veya hizmetin, müşteri beklentilerini karşılaması veya geçmesi duygusudur.</a:t>
            </a:r>
          </a:p>
          <a:p>
            <a:pPr lvl="1">
              <a:buClr>
                <a:schemeClr val="accent2"/>
              </a:buClr>
              <a:buFont typeface="Wingdings" panose="05000000000000000000" pitchFamily="2" charset="2"/>
              <a:buChar char="v"/>
            </a:pPr>
            <a:r>
              <a:rPr lang="tr-TR" altLang="tr-TR" dirty="0"/>
              <a:t>Tatmin ve tatminsizlik müşterinin algıladığı performansın, müşteri beklentileriyle kıyaslanması ile oluşur.</a:t>
            </a:r>
          </a:p>
          <a:p>
            <a:pPr lvl="1">
              <a:buClr>
                <a:schemeClr val="accent2"/>
              </a:buClr>
              <a:buFont typeface="Wingdings" panose="05000000000000000000" pitchFamily="2" charset="2"/>
              <a:buChar char="v"/>
            </a:pPr>
            <a:r>
              <a:rPr lang="tr-TR" altLang="tr-TR" dirty="0"/>
              <a:t>Bu kıyaslamada, algılanan performans; beklentiden yüksek çıkabilir (tatmin), eşit çıkabilir (ılımlı-düşük tatmin, ilgisizlik/nötr) veya düşük çıkabilir (tatminsizlik).</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37</a:t>
            </a:fld>
            <a:endParaRPr lang="tr-TR"/>
          </a:p>
        </p:txBody>
      </p:sp>
    </p:spTree>
    <p:extLst>
      <p:ext uri="{BB962C8B-B14F-4D97-AF65-F5344CB8AC3E}">
        <p14:creationId xmlns:p14="http://schemas.microsoft.com/office/powerpoint/2010/main" val="672638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buClr>
                <a:schemeClr val="accent2"/>
              </a:buClr>
              <a:buFont typeface="Wingdings" panose="05000000000000000000" pitchFamily="2" charset="2"/>
              <a:buChar char="v"/>
            </a:pPr>
            <a:r>
              <a:rPr lang="tr-TR" altLang="tr-TR" dirty="0"/>
              <a:t>İşletmeler, </a:t>
            </a:r>
            <a:r>
              <a:rPr lang="tr-TR" altLang="tr-TR" b="1" dirty="0"/>
              <a:t>ilişkisel pazarlama yaklaşımı </a:t>
            </a:r>
            <a:r>
              <a:rPr lang="tr-TR" altLang="tr-TR" dirty="0"/>
              <a:t>ile mevcut müşterilerini elde tutmak için, üstün servis ve üstün kalite sunarak müşteri tatminine katkıda bulunabilir ve müşterileri sadık müşteri haline getirebilirler.</a:t>
            </a:r>
          </a:p>
          <a:p>
            <a:pPr>
              <a:buClr>
                <a:schemeClr val="accent2"/>
              </a:buClr>
              <a:buFont typeface="Wingdings" panose="05000000000000000000" pitchFamily="2" charset="2"/>
              <a:buChar char="v"/>
            </a:pPr>
            <a:r>
              <a:rPr lang="tr-TR" altLang="tr-TR" dirty="0"/>
              <a:t>İlişkisel pazarlamadan doğan ve daha geniş kapsamlı bir kavram olan </a:t>
            </a:r>
            <a:r>
              <a:rPr lang="tr-TR" altLang="tr-TR" b="1" dirty="0"/>
              <a:t>müşteri ilişkileri yönetimi; </a:t>
            </a:r>
            <a:r>
              <a:rPr lang="tr-TR" altLang="tr-TR" dirty="0"/>
              <a:t>ilişki kurma programları geliştiren, bütün örgütü müşteri tatminine odaklanmak üzere, yeniden yapılandıran strateji ve teknolojilerin kombinasyonudur.</a:t>
            </a:r>
          </a:p>
          <a:p>
            <a:endParaRPr lang="tr-TR" altLang="tr-TR" dirty="0"/>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38</a:t>
            </a:fld>
            <a:endParaRPr lang="tr-TR"/>
          </a:p>
        </p:txBody>
      </p:sp>
    </p:spTree>
    <p:extLst>
      <p:ext uri="{BB962C8B-B14F-4D97-AF65-F5344CB8AC3E}">
        <p14:creationId xmlns:p14="http://schemas.microsoft.com/office/powerpoint/2010/main" val="13535727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altLang="tr-TR" dirty="0"/>
              <a:t>1990’larda gelişen bu kavram başlangıçta “müşteri veri yönetimi” şeklinde dar anlamlı olarak görülürken, günümüzde </a:t>
            </a:r>
            <a:r>
              <a:rPr lang="tr-TR" altLang="tr-TR" b="1" dirty="0"/>
              <a:t>“üstün nitelikli müşteri değeri ve tatmini sağlayarak kârlı müşteri ilişkileri kurma ve sürdürme süreci” </a:t>
            </a:r>
            <a:r>
              <a:rPr lang="tr-TR" altLang="tr-TR" dirty="0"/>
              <a:t>gibi geniş bir anlam kazanmıştır.</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39</a:t>
            </a:fld>
            <a:endParaRPr lang="tr-TR"/>
          </a:p>
        </p:txBody>
      </p:sp>
    </p:spTree>
    <p:extLst>
      <p:ext uri="{BB962C8B-B14F-4D97-AF65-F5344CB8AC3E}">
        <p14:creationId xmlns:p14="http://schemas.microsoft.com/office/powerpoint/2010/main" val="82412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sz="3600" b="1" dirty="0"/>
              <a:t>Müşteri, </a:t>
            </a:r>
            <a:r>
              <a:rPr lang="tr-TR" dirty="0"/>
              <a:t>belirli bir mağaza, ya da kuruluştan düzenli alışveriş yapan kişi ya da kuruluştur.</a:t>
            </a:r>
          </a:p>
          <a:p>
            <a:pPr>
              <a:buFont typeface="Wingdings 2" pitchFamily="18" charset="2"/>
              <a:buNone/>
            </a:pPr>
            <a:r>
              <a:rPr lang="tr-TR" altLang="tr-TR" dirty="0"/>
              <a:t>	</a:t>
            </a:r>
          </a:p>
          <a:p>
            <a:pPr lvl="1">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a:t>
            </a:fld>
            <a:endParaRPr lang="tr-TR"/>
          </a:p>
        </p:txBody>
      </p:sp>
    </p:spTree>
    <p:extLst>
      <p:ext uri="{BB962C8B-B14F-4D97-AF65-F5344CB8AC3E}">
        <p14:creationId xmlns:p14="http://schemas.microsoft.com/office/powerpoint/2010/main" val="25066571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043608" y="908720"/>
            <a:ext cx="7947992" cy="5544616"/>
          </a:xfrm>
        </p:spPr>
        <p:txBody>
          <a:bodyPr>
            <a:normAutofit fontScale="92500" lnSpcReduction="20000"/>
          </a:bodyPr>
          <a:lstStyle/>
          <a:p>
            <a:pPr>
              <a:buFont typeface="Wingdings" panose="05000000000000000000" pitchFamily="2" charset="2"/>
              <a:buChar char="v"/>
            </a:pPr>
            <a:endParaRPr lang="tr-TR" sz="3000" b="1" u="sng" dirty="0"/>
          </a:p>
          <a:p>
            <a:pPr>
              <a:buClr>
                <a:schemeClr val="accent2"/>
              </a:buClr>
              <a:buFont typeface="Wingdings" panose="05000000000000000000" pitchFamily="2" charset="2"/>
              <a:buChar char="v"/>
            </a:pPr>
            <a:r>
              <a:rPr lang="tr-TR" sz="3000" b="1" u="sng" dirty="0"/>
              <a:t>Müşteri İlişkileri Yönetiminin Uygulanma Nedenleri</a:t>
            </a:r>
          </a:p>
          <a:p>
            <a:pPr marL="342900" indent="-342900">
              <a:buClr>
                <a:schemeClr val="accent2"/>
              </a:buClr>
              <a:buFont typeface="Wingdings" panose="05000000000000000000" pitchFamily="2" charset="2"/>
              <a:buChar char="v"/>
            </a:pPr>
            <a:endParaRPr lang="tr-TR" sz="2400" b="1" u="sng" dirty="0"/>
          </a:p>
          <a:p>
            <a:pPr lvl="1">
              <a:buClr>
                <a:schemeClr val="accent2"/>
              </a:buClr>
              <a:buFont typeface="Wingdings" panose="05000000000000000000" pitchFamily="2" charset="2"/>
              <a:buChar char="v"/>
            </a:pPr>
            <a:r>
              <a:rPr lang="tr-TR" sz="2400" dirty="0"/>
              <a:t>Kitlesel pazarlamanın gittikçe pahalı bir müşteri kazanma yolu olması</a:t>
            </a:r>
          </a:p>
          <a:p>
            <a:pPr lvl="1">
              <a:buClr>
                <a:schemeClr val="accent2"/>
              </a:buClr>
              <a:buFont typeface="Wingdings" panose="05000000000000000000" pitchFamily="2" charset="2"/>
              <a:buChar char="v"/>
            </a:pPr>
            <a:r>
              <a:rPr lang="tr-TR" sz="2400" dirty="0"/>
              <a:t>Pazar payının değil, müşteri payının önemli hale gelmesi</a:t>
            </a:r>
          </a:p>
          <a:p>
            <a:pPr lvl="1">
              <a:buClr>
                <a:schemeClr val="accent2"/>
              </a:buClr>
              <a:buFont typeface="Wingdings" panose="05000000000000000000" pitchFamily="2" charset="2"/>
              <a:buChar char="v"/>
            </a:pPr>
            <a:r>
              <a:rPr lang="tr-TR" sz="2400" dirty="0"/>
              <a:t>Müşteri memnuniyeti ve müşteri sadakati kavramlarının önem kazanması</a:t>
            </a:r>
          </a:p>
          <a:p>
            <a:pPr lvl="1">
              <a:buClr>
                <a:schemeClr val="accent2"/>
              </a:buClr>
              <a:buFont typeface="Wingdings" panose="05000000000000000000" pitchFamily="2" charset="2"/>
              <a:buChar char="v"/>
            </a:pPr>
            <a:r>
              <a:rPr lang="tr-TR" sz="2400" dirty="0"/>
              <a:t>Mevcut müşterinin değerinin anlaşılması ve müşteriyi elde tutma çabalarına gerek duyulması</a:t>
            </a:r>
          </a:p>
          <a:p>
            <a:pPr lvl="1">
              <a:buClr>
                <a:schemeClr val="accent2"/>
              </a:buClr>
              <a:buFont typeface="Wingdings" panose="05000000000000000000" pitchFamily="2" charset="2"/>
              <a:buChar char="v"/>
            </a:pPr>
            <a:r>
              <a:rPr lang="tr-TR" sz="2400" dirty="0"/>
              <a:t>Birebir pazarlamanın önem kazanmasıyla birlikte, her müşteriye özel ihtiyaçlarına göre davranma stratejilerinin gerekliliği</a:t>
            </a:r>
          </a:p>
          <a:p>
            <a:pPr lvl="1">
              <a:buClr>
                <a:schemeClr val="accent2"/>
              </a:buClr>
              <a:buFont typeface="Wingdings" panose="05000000000000000000" pitchFamily="2" charset="2"/>
              <a:buChar char="v"/>
            </a:pPr>
            <a:r>
              <a:rPr lang="tr-TR" sz="2400" dirty="0"/>
              <a:t>Rekabetin giderek artması</a:t>
            </a:r>
          </a:p>
          <a:p>
            <a:pPr lvl="1">
              <a:buClr>
                <a:schemeClr val="accent2"/>
              </a:buClr>
              <a:buFont typeface="Wingdings" panose="05000000000000000000" pitchFamily="2" charset="2"/>
              <a:buChar char="v"/>
            </a:pPr>
            <a:r>
              <a:rPr lang="tr-TR" sz="2400" dirty="0"/>
              <a:t>İletişim teknolojileri (internet, e-mail, cep telefonu) ve veri tabanı yönetim sistemlerinde yaşanan gelişmeler</a:t>
            </a:r>
          </a:p>
          <a:p>
            <a:pPr lvl="1">
              <a:buClr>
                <a:schemeClr val="accent2"/>
              </a:buClr>
              <a:buFont typeface="Wingdings" panose="05000000000000000000" pitchFamily="2" charset="2"/>
              <a:buChar char="v"/>
            </a:pPr>
            <a:endParaRPr lang="tr-TR" sz="2400"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40</a:t>
            </a:fld>
            <a:endParaRPr lang="tr-TR"/>
          </a:p>
        </p:txBody>
      </p:sp>
    </p:spTree>
    <p:extLst>
      <p:ext uri="{BB962C8B-B14F-4D97-AF65-F5344CB8AC3E}">
        <p14:creationId xmlns:p14="http://schemas.microsoft.com/office/powerpoint/2010/main" val="2382083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850106"/>
          </a:xfrm>
        </p:spPr>
        <p:txBody>
          <a:bodyPr/>
          <a:lstStyle/>
          <a:p>
            <a:endParaRPr lang="tr-TR" dirty="0"/>
          </a:p>
        </p:txBody>
      </p:sp>
      <p:sp>
        <p:nvSpPr>
          <p:cNvPr id="3" name="İçerik Yer Tutucusu 2"/>
          <p:cNvSpPr>
            <a:spLocks noGrp="1"/>
          </p:cNvSpPr>
          <p:nvPr>
            <p:ph idx="1"/>
          </p:nvPr>
        </p:nvSpPr>
        <p:spPr>
          <a:xfrm>
            <a:off x="971600" y="1340768"/>
            <a:ext cx="8020000" cy="4968552"/>
          </a:xfrm>
        </p:spPr>
        <p:txBody>
          <a:bodyPr>
            <a:normAutofit/>
          </a:bodyPr>
          <a:lstStyle/>
          <a:p>
            <a:pPr>
              <a:buClr>
                <a:schemeClr val="accent2"/>
              </a:buClr>
              <a:buFont typeface="Wingdings" panose="05000000000000000000" pitchFamily="2" charset="2"/>
              <a:buChar char="v"/>
            </a:pPr>
            <a:r>
              <a:rPr lang="tr-TR" sz="2400" b="1" u="sng" dirty="0"/>
              <a:t>Müşteri İlişkileri Yönetiminin Yararları</a:t>
            </a:r>
          </a:p>
          <a:p>
            <a:pPr lvl="1">
              <a:buClr>
                <a:schemeClr val="accent2"/>
              </a:buClr>
              <a:buFont typeface="Wingdings" panose="05000000000000000000" pitchFamily="2" charset="2"/>
              <a:buChar char="v"/>
            </a:pPr>
            <a:r>
              <a:rPr lang="tr-TR" sz="2000" dirty="0"/>
              <a:t>Kârlılık artırılabilir</a:t>
            </a:r>
          </a:p>
          <a:p>
            <a:pPr lvl="1">
              <a:buClr>
                <a:schemeClr val="accent2"/>
              </a:buClr>
              <a:buFont typeface="Wingdings" panose="05000000000000000000" pitchFamily="2" charset="2"/>
              <a:buChar char="v"/>
            </a:pPr>
            <a:r>
              <a:rPr lang="tr-TR" sz="2000" dirty="0"/>
              <a:t>Farklılaşma sağlanabilir</a:t>
            </a:r>
          </a:p>
          <a:p>
            <a:pPr lvl="1">
              <a:buClr>
                <a:schemeClr val="accent2"/>
              </a:buClr>
              <a:buFont typeface="Wingdings" panose="05000000000000000000" pitchFamily="2" charset="2"/>
              <a:buChar char="v"/>
            </a:pPr>
            <a:r>
              <a:rPr lang="tr-TR" sz="2000" dirty="0"/>
              <a:t>Maliyetler en aza indirilebilir (Birçok müşteri ilişkiler yönetimi uygulamasında, işlem maliyetlerinin %95 oranında düştüğü görülmüştür)</a:t>
            </a:r>
          </a:p>
          <a:p>
            <a:pPr lvl="1">
              <a:buClr>
                <a:schemeClr val="accent2"/>
              </a:buClr>
              <a:buFont typeface="Wingdings" panose="05000000000000000000" pitchFamily="2" charset="2"/>
              <a:buChar char="v"/>
            </a:pPr>
            <a:r>
              <a:rPr lang="tr-TR" sz="2000" dirty="0"/>
              <a:t>Verimlilik artırılabilir</a:t>
            </a:r>
          </a:p>
          <a:p>
            <a:pPr lvl="1">
              <a:buClr>
                <a:schemeClr val="accent2"/>
              </a:buClr>
              <a:buFont typeface="Wingdings" panose="05000000000000000000" pitchFamily="2" charset="2"/>
              <a:buChar char="v"/>
            </a:pPr>
            <a:r>
              <a:rPr lang="tr-TR" sz="2000" dirty="0"/>
              <a:t>Müşteri talepleri daha iyi karşılanarak müşteri memnuniyeti sağlanabilir</a:t>
            </a:r>
          </a:p>
          <a:p>
            <a:pPr lvl="1">
              <a:buClr>
                <a:schemeClr val="accent2"/>
              </a:buClr>
              <a:buFont typeface="Wingdings" panose="05000000000000000000" pitchFamily="2" charset="2"/>
              <a:buChar char="v"/>
            </a:pPr>
            <a:r>
              <a:rPr lang="tr-TR" sz="2000" dirty="0"/>
              <a:t>Memnun olan müşteriler firmanın tanıtımına katkı sağlayabilirler ve yeni müşteriler kazandırabilirler</a:t>
            </a:r>
          </a:p>
          <a:p>
            <a:pPr lvl="1">
              <a:buClr>
                <a:schemeClr val="accent2"/>
              </a:buClr>
              <a:buFont typeface="Wingdings" panose="05000000000000000000" pitchFamily="2" charset="2"/>
              <a:buChar char="v"/>
            </a:pPr>
            <a:r>
              <a:rPr lang="tr-TR" sz="2000" dirty="0"/>
              <a:t>Müşteri şikâyet ve sorunları azalır</a:t>
            </a:r>
          </a:p>
          <a:p>
            <a:pPr lvl="1">
              <a:buClr>
                <a:schemeClr val="accent2"/>
              </a:buClr>
              <a:buFont typeface="Wingdings" panose="05000000000000000000" pitchFamily="2" charset="2"/>
              <a:buChar char="v"/>
            </a:pPr>
            <a:r>
              <a:rPr lang="tr-TR" sz="2000" dirty="0"/>
              <a:t>Müşteri memnuniyeti, müşteri sadakatine dönüşebilir</a:t>
            </a:r>
          </a:p>
          <a:p>
            <a:pPr lvl="1">
              <a:buClr>
                <a:schemeClr val="accent2"/>
              </a:buClr>
              <a:buFont typeface="Wingdings" panose="05000000000000000000" pitchFamily="2" charset="2"/>
              <a:buChar char="v"/>
            </a:pPr>
            <a:endParaRPr lang="tr-TR" sz="2000" dirty="0"/>
          </a:p>
          <a:p>
            <a:pPr lvl="1">
              <a:buClr>
                <a:schemeClr val="accent2"/>
              </a:buClr>
              <a:buFont typeface="Wingdings" panose="05000000000000000000" pitchFamily="2" charset="2"/>
              <a:buChar char="v"/>
            </a:pPr>
            <a:endParaRPr lang="tr-TR" sz="2000"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41</a:t>
            </a:fld>
            <a:endParaRPr lang="tr-TR"/>
          </a:p>
        </p:txBody>
      </p:sp>
    </p:spTree>
    <p:extLst>
      <p:ext uri="{BB962C8B-B14F-4D97-AF65-F5344CB8AC3E}">
        <p14:creationId xmlns:p14="http://schemas.microsoft.com/office/powerpoint/2010/main" val="7647265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706090"/>
          </a:xfrm>
        </p:spPr>
        <p:txBody>
          <a:bodyPr>
            <a:normAutofit fontScale="90000"/>
          </a:bodyPr>
          <a:lstStyle/>
          <a:p>
            <a:endParaRPr lang="tr-TR" dirty="0"/>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sz="2400" b="1" u="sng" dirty="0"/>
              <a:t>Müşteri İlişkileri Yönetiminin Başarısını Olumlu Yönde Etkileyen Faktörler</a:t>
            </a:r>
          </a:p>
          <a:p>
            <a:pPr lvl="1">
              <a:buClr>
                <a:schemeClr val="accent2"/>
              </a:buClr>
              <a:buFont typeface="Wingdings" panose="05000000000000000000" pitchFamily="2" charset="2"/>
              <a:buChar char="v"/>
            </a:pPr>
            <a:endParaRPr lang="tr-TR" sz="2000" dirty="0"/>
          </a:p>
          <a:p>
            <a:pPr lvl="1">
              <a:buClr>
                <a:schemeClr val="accent2"/>
              </a:buClr>
              <a:buFont typeface="Wingdings" panose="05000000000000000000" pitchFamily="2" charset="2"/>
              <a:buChar char="v"/>
            </a:pPr>
            <a:r>
              <a:rPr lang="tr-TR" sz="2000" dirty="0"/>
              <a:t>İş hedeflerinin tam olarak tanımlanması</a:t>
            </a:r>
          </a:p>
          <a:p>
            <a:pPr lvl="1">
              <a:buClr>
                <a:schemeClr val="accent2"/>
              </a:buClr>
              <a:buFont typeface="Wingdings" panose="05000000000000000000" pitchFamily="2" charset="2"/>
              <a:buChar char="v"/>
            </a:pPr>
            <a:r>
              <a:rPr lang="tr-TR" sz="2000" dirty="0"/>
              <a:t>Müşteri ihtiyaçlarının doğru anlaşılması</a:t>
            </a:r>
          </a:p>
          <a:p>
            <a:pPr lvl="1">
              <a:buClr>
                <a:schemeClr val="accent2"/>
              </a:buClr>
              <a:buFont typeface="Wingdings" panose="05000000000000000000" pitchFamily="2" charset="2"/>
              <a:buChar char="v"/>
            </a:pPr>
            <a:r>
              <a:rPr lang="tr-TR" sz="2000" dirty="0"/>
              <a:t>İş süreçlerinin doğru bir şekilde belirlenmesi</a:t>
            </a:r>
          </a:p>
          <a:p>
            <a:pPr lvl="1">
              <a:buClr>
                <a:schemeClr val="accent2"/>
              </a:buClr>
              <a:buFont typeface="Wingdings" panose="05000000000000000000" pitchFamily="2" charset="2"/>
              <a:buChar char="v"/>
            </a:pPr>
            <a:r>
              <a:rPr lang="tr-TR" sz="2000" dirty="0"/>
              <a:t>Tam katılımın sağlanması</a:t>
            </a:r>
          </a:p>
          <a:p>
            <a:pPr lvl="1">
              <a:buClr>
                <a:schemeClr val="accent2"/>
              </a:buClr>
              <a:buFont typeface="Wingdings" panose="05000000000000000000" pitchFamily="2" charset="2"/>
              <a:buChar char="v"/>
            </a:pPr>
            <a:r>
              <a:rPr lang="tr-TR" sz="2000" dirty="0"/>
              <a:t>Doğru teknolojiyi doğru kullanmak</a:t>
            </a:r>
          </a:p>
          <a:p>
            <a:pPr lvl="1">
              <a:buClr>
                <a:schemeClr val="accent2"/>
              </a:buClr>
              <a:buFont typeface="Wingdings" panose="05000000000000000000" pitchFamily="2" charset="2"/>
              <a:buChar char="v"/>
            </a:pPr>
            <a:r>
              <a:rPr lang="tr-TR" sz="2000" dirty="0"/>
              <a:t>Yeterli kaynak ayırımı</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42</a:t>
            </a:fld>
            <a:endParaRPr lang="tr-TR"/>
          </a:p>
        </p:txBody>
      </p:sp>
    </p:spTree>
    <p:extLst>
      <p:ext uri="{BB962C8B-B14F-4D97-AF65-F5344CB8AC3E}">
        <p14:creationId xmlns:p14="http://schemas.microsoft.com/office/powerpoint/2010/main" val="586855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buFont typeface="Wingdings" panose="05000000000000000000" pitchFamily="2" charset="2"/>
              <a:buChar char="v"/>
            </a:pPr>
            <a:endParaRPr lang="tr-TR" sz="2000" dirty="0"/>
          </a:p>
          <a:p>
            <a:pPr lvl="1">
              <a:buClr>
                <a:schemeClr val="accent2"/>
              </a:buClr>
              <a:buFont typeface="Wingdings" panose="05000000000000000000" pitchFamily="2" charset="2"/>
              <a:buChar char="v"/>
            </a:pPr>
            <a:r>
              <a:rPr lang="tr-TR" sz="2000" dirty="0"/>
              <a:t>Üst yönetimin tutumu</a:t>
            </a:r>
          </a:p>
          <a:p>
            <a:pPr lvl="1">
              <a:buClr>
                <a:schemeClr val="accent2"/>
              </a:buClr>
              <a:buFont typeface="Wingdings" panose="05000000000000000000" pitchFamily="2" charset="2"/>
              <a:buChar char="v"/>
            </a:pPr>
            <a:r>
              <a:rPr lang="tr-TR" sz="2000" dirty="0"/>
              <a:t>Müşteri ihtiyaçları, motivasyonları ve davranışları ile ilgili bilgilerin toplanması, güncellenmesi ve ilişkinin yaşam boyu sürmesi</a:t>
            </a:r>
          </a:p>
          <a:p>
            <a:pPr lvl="1">
              <a:buClr>
                <a:schemeClr val="accent2"/>
              </a:buClr>
              <a:buFont typeface="Wingdings" panose="05000000000000000000" pitchFamily="2" charset="2"/>
              <a:buChar char="v"/>
            </a:pPr>
            <a:r>
              <a:rPr lang="tr-TR" sz="2000" dirty="0"/>
              <a:t>Pazarlama, satış ve hizmet faaliyetlerinin bütünleştirilmesi</a:t>
            </a:r>
          </a:p>
          <a:p>
            <a:pPr lvl="1">
              <a:buClr>
                <a:schemeClr val="accent2"/>
              </a:buClr>
              <a:buFont typeface="Wingdings" panose="05000000000000000000" pitchFamily="2" charset="2"/>
              <a:buChar char="v"/>
            </a:pPr>
            <a:r>
              <a:rPr lang="tr-TR" sz="2000" dirty="0"/>
              <a:t>Kurumsal bütünlüğün sağlanması</a:t>
            </a:r>
          </a:p>
          <a:p>
            <a:pPr lvl="1">
              <a:buClr>
                <a:schemeClr val="accent2"/>
              </a:buClr>
              <a:buFont typeface="Wingdings" panose="05000000000000000000" pitchFamily="2" charset="2"/>
              <a:buChar char="v"/>
            </a:pPr>
            <a:r>
              <a:rPr lang="tr-TR" sz="2000" dirty="0"/>
              <a:t>Pazarlama, satış ve hizmet maliyetlerindeki girdiler ile müşteri geliri, değeri ve kârlılığını içeren çıktıların değerlendirilmesi</a:t>
            </a:r>
          </a:p>
          <a:p>
            <a:pPr lvl="1">
              <a:buFont typeface="Wingdings" panose="05000000000000000000" pitchFamily="2" charset="2"/>
              <a:buChar char="v"/>
            </a:pPr>
            <a:endParaRPr lang="tr-TR" sz="2000" dirty="0"/>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43</a:t>
            </a:fld>
            <a:endParaRPr lang="tr-TR"/>
          </a:p>
        </p:txBody>
      </p:sp>
    </p:spTree>
    <p:extLst>
      <p:ext uri="{BB962C8B-B14F-4D97-AF65-F5344CB8AC3E}">
        <p14:creationId xmlns:p14="http://schemas.microsoft.com/office/powerpoint/2010/main" val="4211311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 İlişkileri Yönetiminin Bileşenleri</a:t>
            </a:r>
          </a:p>
          <a:p>
            <a:pPr lvl="1">
              <a:buClr>
                <a:schemeClr val="accent2"/>
              </a:buClr>
              <a:buFont typeface="Wingdings" panose="05000000000000000000" pitchFamily="2" charset="2"/>
              <a:buChar char="v"/>
            </a:pPr>
            <a:endParaRPr lang="tr-TR" b="1" u="sng" dirty="0"/>
          </a:p>
          <a:p>
            <a:pPr lvl="1">
              <a:buClr>
                <a:schemeClr val="accent2"/>
              </a:buClr>
              <a:buFont typeface="Wingdings" panose="05000000000000000000" pitchFamily="2" charset="2"/>
              <a:buChar char="v"/>
            </a:pPr>
            <a:r>
              <a:rPr lang="tr-TR" dirty="0"/>
              <a:t>İnsan</a:t>
            </a:r>
          </a:p>
          <a:p>
            <a:pPr marL="914400" lvl="1" indent="-457200">
              <a:buClr>
                <a:schemeClr val="accent2"/>
              </a:buClr>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Süreç</a:t>
            </a:r>
          </a:p>
          <a:p>
            <a:pPr marL="914400" lvl="1" indent="-457200">
              <a:buClr>
                <a:schemeClr val="accent2"/>
              </a:buClr>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Teknoloji</a:t>
            </a:r>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44</a:t>
            </a:fld>
            <a:endParaRPr lang="tr-TR"/>
          </a:p>
        </p:txBody>
      </p:sp>
    </p:spTree>
    <p:extLst>
      <p:ext uri="{BB962C8B-B14F-4D97-AF65-F5344CB8AC3E}">
        <p14:creationId xmlns:p14="http://schemas.microsoft.com/office/powerpoint/2010/main" val="285740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sz="2800" b="1" u="sng" dirty="0"/>
              <a:t>Müşteri İlişkileri Yönetimi Uygulama Süreci</a:t>
            </a:r>
            <a:endParaRPr lang="tr-TR" sz="2400" b="1" u="sng" dirty="0"/>
          </a:p>
          <a:p>
            <a:pPr lvl="1">
              <a:buClr>
                <a:schemeClr val="accent2"/>
              </a:buClr>
              <a:buFont typeface="Wingdings" panose="05000000000000000000" pitchFamily="2" charset="2"/>
              <a:buChar char="v"/>
            </a:pPr>
            <a:endParaRPr lang="tr-TR" sz="2400" b="1" u="sng" dirty="0"/>
          </a:p>
          <a:p>
            <a:pPr lvl="1">
              <a:buClr>
                <a:schemeClr val="accent2"/>
              </a:buClr>
              <a:buFont typeface="Wingdings" panose="05000000000000000000" pitchFamily="2" charset="2"/>
              <a:buChar char="v"/>
            </a:pPr>
            <a:r>
              <a:rPr lang="tr-TR" sz="2400" dirty="0"/>
              <a:t>Müşterinin Tanımlanması</a:t>
            </a:r>
          </a:p>
          <a:p>
            <a:pPr lvl="1">
              <a:buClr>
                <a:schemeClr val="accent2"/>
              </a:buClr>
              <a:buFont typeface="Wingdings" panose="05000000000000000000" pitchFamily="2" charset="2"/>
              <a:buChar char="v"/>
            </a:pPr>
            <a:endParaRPr lang="tr-TR" sz="2400" dirty="0"/>
          </a:p>
          <a:p>
            <a:pPr lvl="1">
              <a:buClr>
                <a:schemeClr val="accent2"/>
              </a:buClr>
              <a:buFont typeface="Wingdings" panose="05000000000000000000" pitchFamily="2" charset="2"/>
              <a:buChar char="v"/>
            </a:pPr>
            <a:r>
              <a:rPr lang="tr-TR" sz="2400" dirty="0"/>
              <a:t>Müşterilerin Farklılaştırılması</a:t>
            </a:r>
          </a:p>
          <a:p>
            <a:pPr lvl="1">
              <a:buClr>
                <a:schemeClr val="accent2"/>
              </a:buClr>
              <a:buFont typeface="Wingdings" panose="05000000000000000000" pitchFamily="2" charset="2"/>
              <a:buChar char="v"/>
            </a:pPr>
            <a:endParaRPr lang="tr-TR" sz="2400" dirty="0"/>
          </a:p>
          <a:p>
            <a:pPr lvl="1">
              <a:buClr>
                <a:schemeClr val="accent2"/>
              </a:buClr>
              <a:buFont typeface="Wingdings" panose="05000000000000000000" pitchFamily="2" charset="2"/>
              <a:buChar char="v"/>
            </a:pPr>
            <a:r>
              <a:rPr lang="tr-TR" sz="2400" dirty="0"/>
              <a:t>Müşterilerle Etkileşim</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45</a:t>
            </a:fld>
            <a:endParaRPr lang="tr-TR"/>
          </a:p>
        </p:txBody>
      </p:sp>
    </p:spTree>
    <p:extLst>
      <p:ext uri="{BB962C8B-B14F-4D97-AF65-F5344CB8AC3E}">
        <p14:creationId xmlns:p14="http://schemas.microsoft.com/office/powerpoint/2010/main" val="38858968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Müşteriyi Tanımak</a:t>
            </a:r>
          </a:p>
          <a:p>
            <a:pPr lvl="1">
              <a:buClr>
                <a:schemeClr val="accent2"/>
              </a:buClr>
              <a:buFont typeface="Wingdings" panose="05000000000000000000" pitchFamily="2" charset="2"/>
              <a:buChar char="v"/>
            </a:pPr>
            <a:r>
              <a:rPr lang="tr-TR" dirty="0"/>
              <a:t>Bilgi edinme</a:t>
            </a:r>
          </a:p>
          <a:p>
            <a:pPr lvl="1">
              <a:buClr>
                <a:schemeClr val="accent2"/>
              </a:buClr>
              <a:buFont typeface="Wingdings" panose="05000000000000000000" pitchFamily="2" charset="2"/>
              <a:buChar char="v"/>
            </a:pPr>
            <a:r>
              <a:rPr lang="tr-TR" dirty="0"/>
              <a:t>Pazarı belirleme</a:t>
            </a:r>
          </a:p>
          <a:p>
            <a:pPr lvl="1">
              <a:buClr>
                <a:schemeClr val="accent2"/>
              </a:buClr>
              <a:buFont typeface="Wingdings" panose="05000000000000000000" pitchFamily="2" charset="2"/>
              <a:buChar char="v"/>
            </a:pPr>
            <a:r>
              <a:rPr lang="tr-TR" dirty="0"/>
              <a:t>Müşteri değerini belirleme</a:t>
            </a:r>
          </a:p>
          <a:p>
            <a:pPr lvl="1">
              <a:buClr>
                <a:schemeClr val="accent2"/>
              </a:buClr>
              <a:buFont typeface="Wingdings" panose="05000000000000000000" pitchFamily="2" charset="2"/>
              <a:buChar char="v"/>
            </a:pPr>
            <a:r>
              <a:rPr lang="tr-TR" dirty="0"/>
              <a:t>Doğru işi (Doğru pazarlama karmasını) belirleme</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46</a:t>
            </a:fld>
            <a:endParaRPr lang="tr-TR"/>
          </a:p>
        </p:txBody>
      </p:sp>
    </p:spTree>
    <p:extLst>
      <p:ext uri="{BB962C8B-B14F-4D97-AF65-F5344CB8AC3E}">
        <p14:creationId xmlns:p14="http://schemas.microsoft.com/office/powerpoint/2010/main" val="1730055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 Bilgi Kaynakları</a:t>
            </a:r>
          </a:p>
          <a:p>
            <a:pPr lvl="1">
              <a:buClr>
                <a:schemeClr val="accent2"/>
              </a:buClr>
              <a:buFont typeface="Wingdings" panose="05000000000000000000" pitchFamily="2" charset="2"/>
              <a:buChar char="v"/>
            </a:pPr>
            <a:r>
              <a:rPr lang="tr-TR" b="1" u="sng" dirty="0"/>
              <a:t>İşletme içi</a:t>
            </a:r>
          </a:p>
          <a:p>
            <a:pPr lvl="2">
              <a:buFont typeface="Wingdings" panose="05000000000000000000" pitchFamily="2" charset="2"/>
              <a:buChar char="v"/>
            </a:pPr>
            <a:r>
              <a:rPr lang="tr-TR" dirty="0"/>
              <a:t>Web sitesi</a:t>
            </a:r>
          </a:p>
          <a:p>
            <a:pPr lvl="2">
              <a:buFont typeface="Wingdings" panose="05000000000000000000" pitchFamily="2" charset="2"/>
              <a:buChar char="v"/>
            </a:pPr>
            <a:r>
              <a:rPr lang="tr-TR" dirty="0"/>
              <a:t>Çağrı merkezi</a:t>
            </a:r>
          </a:p>
          <a:p>
            <a:pPr lvl="2">
              <a:buFont typeface="Wingdings" panose="05000000000000000000" pitchFamily="2" charset="2"/>
              <a:buChar char="v"/>
            </a:pPr>
            <a:r>
              <a:rPr lang="tr-TR" dirty="0"/>
              <a:t>Satış elemanları</a:t>
            </a:r>
          </a:p>
          <a:p>
            <a:pPr lvl="2">
              <a:buFont typeface="Wingdings" panose="05000000000000000000" pitchFamily="2" charset="2"/>
              <a:buChar char="v"/>
            </a:pPr>
            <a:r>
              <a:rPr lang="tr-TR"/>
              <a:t>Saha denetçileri</a:t>
            </a:r>
            <a:endParaRPr lang="tr-TR" dirty="0"/>
          </a:p>
          <a:p>
            <a:pPr lvl="2">
              <a:buFont typeface="Wingdings" panose="05000000000000000000" pitchFamily="2" charset="2"/>
              <a:buChar char="v"/>
            </a:pPr>
            <a:r>
              <a:rPr lang="tr-TR" dirty="0"/>
              <a:t>Personel</a:t>
            </a:r>
          </a:p>
          <a:p>
            <a:pPr lvl="2">
              <a:buFont typeface="Wingdings" panose="05000000000000000000" pitchFamily="2" charset="2"/>
              <a:buChar char="v"/>
            </a:pPr>
            <a:r>
              <a:rPr lang="tr-TR" dirty="0"/>
              <a:t>Pazarlama araştırması birimi</a:t>
            </a:r>
          </a:p>
          <a:p>
            <a:pPr lvl="2">
              <a:buFont typeface="Wingdings" panose="05000000000000000000" pitchFamily="2" charset="2"/>
              <a:buChar char="v"/>
            </a:pPr>
            <a:r>
              <a:rPr lang="tr-TR" dirty="0"/>
              <a:t>Müşteri şikâyetleri</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47</a:t>
            </a:fld>
            <a:endParaRPr lang="tr-TR"/>
          </a:p>
        </p:txBody>
      </p:sp>
    </p:spTree>
    <p:extLst>
      <p:ext uri="{BB962C8B-B14F-4D97-AF65-F5344CB8AC3E}">
        <p14:creationId xmlns:p14="http://schemas.microsoft.com/office/powerpoint/2010/main" val="28409684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buClr>
                <a:schemeClr val="accent2"/>
              </a:buClr>
              <a:buFont typeface="Wingdings" panose="05000000000000000000" pitchFamily="2" charset="2"/>
              <a:buChar char="v"/>
            </a:pPr>
            <a:r>
              <a:rPr lang="tr-TR" b="1" u="sng" dirty="0"/>
              <a:t>İşletme dışı</a:t>
            </a:r>
          </a:p>
          <a:p>
            <a:pPr lvl="2">
              <a:buFont typeface="Wingdings" panose="05000000000000000000" pitchFamily="2" charset="2"/>
              <a:buChar char="v"/>
            </a:pPr>
            <a:r>
              <a:rPr lang="tr-TR" dirty="0"/>
              <a:t>Dağıtım kanalı üyeleri</a:t>
            </a:r>
          </a:p>
          <a:p>
            <a:pPr lvl="2">
              <a:buFont typeface="Wingdings" panose="05000000000000000000" pitchFamily="2" charset="2"/>
              <a:buChar char="v"/>
            </a:pPr>
            <a:r>
              <a:rPr lang="tr-TR" dirty="0"/>
              <a:t>Araştırma kuruluşları</a:t>
            </a:r>
          </a:p>
          <a:p>
            <a:pPr lvl="2">
              <a:buFont typeface="Wingdings" panose="05000000000000000000" pitchFamily="2" charset="2"/>
              <a:buChar char="v"/>
            </a:pPr>
            <a:r>
              <a:rPr lang="tr-TR" dirty="0"/>
              <a:t>Üniversiteler</a:t>
            </a:r>
          </a:p>
          <a:p>
            <a:pPr lvl="2">
              <a:buFont typeface="Wingdings" panose="05000000000000000000" pitchFamily="2" charset="2"/>
              <a:buChar char="v"/>
            </a:pPr>
            <a:r>
              <a:rPr lang="tr-TR" dirty="0"/>
              <a:t>Meslek kuruluşları</a:t>
            </a:r>
          </a:p>
          <a:p>
            <a:pPr lvl="2">
              <a:buFont typeface="Wingdings" panose="05000000000000000000" pitchFamily="2" charset="2"/>
              <a:buChar char="v"/>
            </a:pPr>
            <a:r>
              <a:rPr lang="tr-TR" dirty="0"/>
              <a:t>Kamu kurum ve kuruluşları</a:t>
            </a:r>
          </a:p>
          <a:p>
            <a:pPr lvl="2">
              <a:buFont typeface="Wingdings" panose="05000000000000000000" pitchFamily="2" charset="2"/>
              <a:buChar char="v"/>
            </a:pPr>
            <a:r>
              <a:rPr lang="tr-TR" dirty="0"/>
              <a:t>Servis hizmeti veren birimler</a:t>
            </a:r>
          </a:p>
          <a:p>
            <a:pPr lvl="2">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48</a:t>
            </a:fld>
            <a:endParaRPr lang="tr-TR"/>
          </a:p>
        </p:txBody>
      </p:sp>
    </p:spTree>
    <p:extLst>
      <p:ext uri="{BB962C8B-B14F-4D97-AF65-F5344CB8AC3E}">
        <p14:creationId xmlns:p14="http://schemas.microsoft.com/office/powerpoint/2010/main" val="1709944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Güven Kaynağı Olarak Kurumsal Bütünlük </a:t>
            </a:r>
            <a:endParaRPr lang="tr-TR" dirty="0"/>
          </a:p>
          <a:p>
            <a:pPr marL="0" indent="0" algn="ctr">
              <a:buNone/>
            </a:pPr>
            <a:endParaRPr lang="tr-TR" dirty="0"/>
          </a:p>
          <a:p>
            <a:pPr marL="0" indent="0" algn="ctr">
              <a:buNone/>
            </a:pPr>
            <a:r>
              <a:rPr lang="tr-TR" dirty="0"/>
              <a:t>«İnsanlar bildikleri, saygı duydukları ve güvendikleri kişilerle ve kuruluşlarla iş yaparlar»</a:t>
            </a:r>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49</a:t>
            </a:fld>
            <a:endParaRPr lang="tr-TR"/>
          </a:p>
        </p:txBody>
      </p:sp>
    </p:spTree>
    <p:extLst>
      <p:ext uri="{BB962C8B-B14F-4D97-AF65-F5344CB8AC3E}">
        <p14:creationId xmlns:p14="http://schemas.microsoft.com/office/powerpoint/2010/main" val="1808805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buClr>
                <a:schemeClr val="accent2"/>
              </a:buClr>
              <a:buFont typeface="Wingdings" panose="05000000000000000000" pitchFamily="2" charset="2"/>
              <a:buChar char="v"/>
            </a:pPr>
            <a:r>
              <a:rPr lang="tr-TR" altLang="tr-TR" dirty="0"/>
              <a:t>Modern yönetim anlayışı kapsamında baktığımızda bugün firmalar (kurumlar) için üç tür müşteri grubundan bahsedebiliriz. Bunlar;</a:t>
            </a:r>
          </a:p>
          <a:p>
            <a:pPr lvl="1">
              <a:buClr>
                <a:schemeClr val="accent2"/>
              </a:buClr>
              <a:buFont typeface="Wingdings" panose="05000000000000000000" pitchFamily="2" charset="2"/>
              <a:buChar char="v"/>
            </a:pPr>
            <a:r>
              <a:rPr lang="tr-TR" altLang="tr-TR" b="1" dirty="0"/>
              <a:t>Global müşteri</a:t>
            </a:r>
            <a:r>
              <a:rPr lang="tr-TR" altLang="tr-TR" dirty="0"/>
              <a:t>: Mal veya hizmetlerimizden dolaylı olarak etkilenen kişi veya kuruluşlardır.</a:t>
            </a:r>
          </a:p>
          <a:p>
            <a:pPr lvl="1">
              <a:buClr>
                <a:schemeClr val="accent2"/>
              </a:buClr>
              <a:buFont typeface="Wingdings" panose="05000000000000000000" pitchFamily="2" charset="2"/>
              <a:buChar char="v"/>
            </a:pPr>
            <a:r>
              <a:rPr lang="tr-TR" altLang="tr-TR" b="1" dirty="0"/>
              <a:t>Dış müşteri</a:t>
            </a:r>
            <a:r>
              <a:rPr lang="tr-TR" altLang="tr-TR" dirty="0"/>
              <a:t>: Mal veya hizmetlerimizi kullanan veya birinci derecede etkilenen kişi veya kuruluşlardır.</a:t>
            </a:r>
          </a:p>
          <a:p>
            <a:pPr lvl="1">
              <a:buClr>
                <a:schemeClr val="accent2"/>
              </a:buClr>
              <a:buFont typeface="Wingdings" panose="05000000000000000000" pitchFamily="2" charset="2"/>
              <a:buChar char="v"/>
            </a:pPr>
            <a:r>
              <a:rPr lang="tr-TR" altLang="tr-TR" b="1" dirty="0"/>
              <a:t>İç müşteri</a:t>
            </a:r>
            <a:r>
              <a:rPr lang="tr-TR" altLang="tr-TR" dirty="0"/>
              <a:t>: Mal veya hizmet üretim sürecine katılan, faaliyetlerimizi yerine getirirken ilişkide olduğumuz kişi veya kuruluşlardır.</a:t>
            </a:r>
          </a:p>
          <a:p>
            <a:pPr>
              <a:buFont typeface="Wingdings" panose="05000000000000000000" pitchFamily="2" charset="2"/>
              <a:buChar char="v"/>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a:t>
            </a:fld>
            <a:endParaRPr lang="tr-TR"/>
          </a:p>
        </p:txBody>
      </p:sp>
    </p:spTree>
    <p:extLst>
      <p:ext uri="{BB962C8B-B14F-4D97-AF65-F5344CB8AC3E}">
        <p14:creationId xmlns:p14="http://schemas.microsoft.com/office/powerpoint/2010/main" val="34588404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Bir Takım Olmak ve Takım Oyunu Oynamak</a:t>
            </a:r>
          </a:p>
          <a:p>
            <a:pPr marL="457200" indent="-457200">
              <a:buClr>
                <a:schemeClr val="accent2"/>
              </a:buClr>
              <a:buFont typeface="Wingdings" panose="05000000000000000000" pitchFamily="2" charset="2"/>
              <a:buChar char="v"/>
            </a:pPr>
            <a:endParaRPr lang="tr-TR" b="1" u="sng" dirty="0"/>
          </a:p>
          <a:p>
            <a:pPr lvl="1">
              <a:buClr>
                <a:schemeClr val="accent2"/>
              </a:buClr>
              <a:buFont typeface="Wingdings" panose="05000000000000000000" pitchFamily="2" charset="2"/>
              <a:buChar char="v"/>
            </a:pPr>
            <a:r>
              <a:rPr lang="tr-TR" u="sng" dirty="0"/>
              <a:t>Pazarlama İçinde Bütünleşme</a:t>
            </a:r>
          </a:p>
          <a:p>
            <a:pPr lvl="1">
              <a:buClr>
                <a:schemeClr val="accent2"/>
              </a:buClr>
              <a:buFont typeface="Wingdings" panose="05000000000000000000" pitchFamily="2" charset="2"/>
              <a:buChar char="v"/>
            </a:pPr>
            <a:endParaRPr lang="tr-TR" u="sng" dirty="0"/>
          </a:p>
          <a:p>
            <a:pPr lvl="1">
              <a:buClr>
                <a:schemeClr val="accent2"/>
              </a:buClr>
              <a:buFont typeface="Wingdings" panose="05000000000000000000" pitchFamily="2" charset="2"/>
              <a:buChar char="v"/>
            </a:pPr>
            <a:r>
              <a:rPr lang="tr-TR" u="sng" dirty="0"/>
              <a:t>İşletme İçinde Bütünleşme</a:t>
            </a:r>
          </a:p>
          <a:p>
            <a:pPr marL="914400" lvl="1" indent="-457200">
              <a:buClr>
                <a:schemeClr val="accent2"/>
              </a:buClr>
              <a:buFont typeface="Wingdings" panose="05000000000000000000" pitchFamily="2" charset="2"/>
              <a:buChar char="v"/>
            </a:pPr>
            <a:endParaRPr lang="tr-TR" dirty="0"/>
          </a:p>
          <a:p>
            <a:pPr lvl="1">
              <a:buClr>
                <a:schemeClr val="accent2"/>
              </a:buClr>
              <a:buFont typeface="Wingdings" panose="05000000000000000000" pitchFamily="2" charset="2"/>
              <a:buChar char="v"/>
            </a:pPr>
            <a:r>
              <a:rPr lang="tr-TR" dirty="0"/>
              <a:t>Dağıtım Kanalı + Servis Hizmetlerinde Bütünleşme</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50</a:t>
            </a:fld>
            <a:endParaRPr lang="tr-TR"/>
          </a:p>
        </p:txBody>
      </p:sp>
    </p:spTree>
    <p:extLst>
      <p:ext uri="{BB962C8B-B14F-4D97-AF65-F5344CB8AC3E}">
        <p14:creationId xmlns:p14="http://schemas.microsoft.com/office/powerpoint/2010/main" val="55315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 Beklentileri: </a:t>
            </a:r>
            <a:endParaRPr lang="tr-TR" dirty="0"/>
          </a:p>
          <a:p>
            <a:pPr lvl="1">
              <a:buClr>
                <a:schemeClr val="accent2"/>
              </a:buClr>
              <a:buFont typeface="Wingdings" panose="05000000000000000000" pitchFamily="2" charset="2"/>
              <a:buChar char="v"/>
            </a:pPr>
            <a:r>
              <a:rPr lang="tr-TR" dirty="0"/>
              <a:t>İyi bir müşteri hizmeti sağlamanın en kritik adımı müşteri istek ve beklentilerinin tam ve doğru olarak belirlemektir.</a:t>
            </a:r>
          </a:p>
          <a:p>
            <a:pPr lvl="2">
              <a:buFont typeface="Wingdings" panose="05000000000000000000" pitchFamily="2" charset="2"/>
              <a:buChar char="v"/>
            </a:pPr>
            <a:r>
              <a:rPr lang="tr-TR" dirty="0"/>
              <a:t>Satıştan önce</a:t>
            </a:r>
          </a:p>
          <a:p>
            <a:pPr lvl="2">
              <a:buFont typeface="Wingdings" panose="05000000000000000000" pitchFamily="2" charset="2"/>
              <a:buChar char="v"/>
            </a:pPr>
            <a:r>
              <a:rPr lang="tr-TR" dirty="0"/>
              <a:t>Satış anında </a:t>
            </a:r>
          </a:p>
          <a:p>
            <a:pPr lvl="2">
              <a:buFont typeface="Wingdings" panose="05000000000000000000" pitchFamily="2" charset="2"/>
              <a:buChar char="v"/>
            </a:pPr>
            <a:r>
              <a:rPr lang="tr-TR" dirty="0"/>
              <a:t>Satış sonrasında</a:t>
            </a:r>
          </a:p>
          <a:p>
            <a:pPr marL="914400" lvl="2"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51</a:t>
            </a:fld>
            <a:endParaRPr lang="tr-TR"/>
          </a:p>
        </p:txBody>
      </p:sp>
    </p:spTree>
    <p:extLst>
      <p:ext uri="{BB962C8B-B14F-4D97-AF65-F5344CB8AC3E}">
        <p14:creationId xmlns:p14="http://schemas.microsoft.com/office/powerpoint/2010/main" val="6118393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buClr>
                <a:schemeClr val="accent2"/>
              </a:buClr>
              <a:buFont typeface="Wingdings" panose="05000000000000000000" pitchFamily="2" charset="2"/>
              <a:buChar char="v"/>
            </a:pPr>
            <a:r>
              <a:rPr lang="tr-TR" b="1" u="sng" dirty="0"/>
              <a:t>En İyi Müşteri Şikâyet Eden Müşteridir</a:t>
            </a:r>
          </a:p>
          <a:p>
            <a:pPr lvl="1">
              <a:buClr>
                <a:schemeClr val="accent2"/>
              </a:buClr>
              <a:buFont typeface="Wingdings" panose="05000000000000000000" pitchFamily="2" charset="2"/>
              <a:buChar char="v"/>
            </a:pPr>
            <a:r>
              <a:rPr lang="tr-TR" dirty="0"/>
              <a:t>Müşteri bilgilerini elde etmenin ucuz ve pratik bir yolu da müşteri şikâyetleri ile ilgilenmektir. </a:t>
            </a:r>
          </a:p>
          <a:p>
            <a:pPr lvl="1">
              <a:buClr>
                <a:schemeClr val="accent2"/>
              </a:buClr>
              <a:buFont typeface="Wingdings" panose="05000000000000000000" pitchFamily="2" charset="2"/>
              <a:buChar char="v"/>
            </a:pPr>
            <a:r>
              <a:rPr lang="tr-TR" dirty="0"/>
              <a:t>Şikâyet eden müşteri, aslında o firma ile çalışmak istediğini, ancak bazı rahatsızlıkları olduğunu ve bunlar giderildiği takdirde sadık bir müşteri olarak devam edeceğini söylemektedir.</a:t>
            </a:r>
          </a:p>
          <a:p>
            <a:pPr lvl="1">
              <a:buClr>
                <a:schemeClr val="accent2"/>
              </a:buClr>
              <a:buFont typeface="Wingdings" panose="05000000000000000000" pitchFamily="2" charset="2"/>
              <a:buChar char="v"/>
            </a:pPr>
            <a:r>
              <a:rPr lang="tr-TR" dirty="0"/>
              <a:t>Umudunu tümüyle yitirmiş ve artık o işletmeye gelmemeye karar vermiş bir müşteri, şikâyet etmeye de gerek duymaz.</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52</a:t>
            </a:fld>
            <a:endParaRPr lang="tr-TR"/>
          </a:p>
        </p:txBody>
      </p:sp>
    </p:spTree>
    <p:extLst>
      <p:ext uri="{BB962C8B-B14F-4D97-AF65-F5344CB8AC3E}">
        <p14:creationId xmlns:p14="http://schemas.microsoft.com/office/powerpoint/2010/main" val="655534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1">
              <a:buFont typeface="Wingdings" panose="05000000000000000000" pitchFamily="2" charset="2"/>
              <a:buChar char="v"/>
            </a:pPr>
            <a:endParaRPr lang="tr-TR" sz="3000" dirty="0"/>
          </a:p>
          <a:p>
            <a:pPr lvl="1">
              <a:buClr>
                <a:schemeClr val="accent2"/>
              </a:buClr>
              <a:buFont typeface="Wingdings" panose="05000000000000000000" pitchFamily="2" charset="2"/>
              <a:buChar char="v"/>
            </a:pPr>
            <a:r>
              <a:rPr lang="tr-TR" sz="3000" dirty="0"/>
              <a:t>Yapılan bazı araştırmalara göre sorun yaşayan müşterilerin yalnızca %4’ü şikâyetçi olmaktadır.</a:t>
            </a:r>
          </a:p>
          <a:p>
            <a:pPr lvl="1">
              <a:buClr>
                <a:schemeClr val="accent2"/>
              </a:buClr>
              <a:buFont typeface="Wingdings" panose="05000000000000000000" pitchFamily="2" charset="2"/>
              <a:buChar char="v"/>
            </a:pPr>
            <a:endParaRPr lang="tr-TR" sz="3000" dirty="0"/>
          </a:p>
          <a:p>
            <a:pPr lvl="1">
              <a:buClr>
                <a:schemeClr val="accent2"/>
              </a:buClr>
              <a:buFont typeface="Wingdings" panose="05000000000000000000" pitchFamily="2" charset="2"/>
              <a:buChar char="v"/>
            </a:pPr>
            <a:r>
              <a:rPr lang="tr-TR" sz="3200" dirty="0"/>
              <a:t>Müşteri şikayetleri iyi yönetilirse, şikayeti dile getiren müşterilerden 7/10’u hizmet almaya devam etmektedir.</a:t>
            </a:r>
            <a:endParaRPr lang="tr-TR" sz="3000"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53</a:t>
            </a:fld>
            <a:endParaRPr lang="tr-TR"/>
          </a:p>
        </p:txBody>
      </p:sp>
    </p:spTree>
    <p:extLst>
      <p:ext uri="{BB962C8B-B14F-4D97-AF65-F5344CB8AC3E}">
        <p14:creationId xmlns:p14="http://schemas.microsoft.com/office/powerpoint/2010/main" val="3465266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buClr>
                <a:schemeClr val="accent2"/>
              </a:buClr>
              <a:buFont typeface="Wingdings" panose="05000000000000000000" pitchFamily="2" charset="2"/>
              <a:buChar char="v"/>
            </a:pPr>
            <a:r>
              <a:rPr lang="tr-TR" sz="3400" dirty="0"/>
              <a:t>Bir müşterinin sorununu çözmek sadece bir müşteriyi memnun etmek veya kazanmak değildir.</a:t>
            </a:r>
          </a:p>
          <a:p>
            <a:pPr lvl="1">
              <a:buClr>
                <a:schemeClr val="accent2"/>
              </a:buClr>
              <a:buFont typeface="Wingdings" panose="05000000000000000000" pitchFamily="2" charset="2"/>
              <a:buChar char="v"/>
            </a:pPr>
            <a:r>
              <a:rPr lang="tr-TR" sz="3000" dirty="0"/>
              <a:t>O müşteri ömür boyu müşteri olarak kazanılabilir,</a:t>
            </a:r>
          </a:p>
          <a:p>
            <a:pPr lvl="1">
              <a:buClr>
                <a:schemeClr val="accent2"/>
              </a:buClr>
              <a:buFont typeface="Wingdings" panose="05000000000000000000" pitchFamily="2" charset="2"/>
              <a:buChar char="v"/>
            </a:pPr>
            <a:r>
              <a:rPr lang="tr-TR" sz="3000" dirty="0"/>
              <a:t>O müşterinin etkileyebileceği çevresinden müşteri kazanılabilir</a:t>
            </a:r>
          </a:p>
          <a:p>
            <a:pPr lvl="1">
              <a:buClr>
                <a:schemeClr val="accent2"/>
              </a:buClr>
              <a:buFont typeface="Wingdings" panose="05000000000000000000" pitchFamily="2" charset="2"/>
              <a:buChar char="v"/>
            </a:pPr>
            <a:r>
              <a:rPr lang="tr-TR" sz="3000" dirty="0"/>
              <a:t>O müşterinin sorununun çözülmemesi halinde, müşterinin yaratabileceği olası olumsuz paylaşımların da engellenmesi mümkün olabilecektir.</a:t>
            </a:r>
          </a:p>
          <a:p>
            <a:pPr lvl="1">
              <a:buClr>
                <a:schemeClr val="accent2"/>
              </a:buClr>
              <a:buFont typeface="Wingdings" panose="05000000000000000000" pitchFamily="2" charset="2"/>
              <a:buChar char="v"/>
            </a:pPr>
            <a:endParaRPr lang="tr-TR" dirty="0"/>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54</a:t>
            </a:fld>
            <a:endParaRPr lang="tr-TR"/>
          </a:p>
        </p:txBody>
      </p:sp>
    </p:spTree>
    <p:extLst>
      <p:ext uri="{BB962C8B-B14F-4D97-AF65-F5344CB8AC3E}">
        <p14:creationId xmlns:p14="http://schemas.microsoft.com/office/powerpoint/2010/main" val="31843536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itchFamily="2" charset="2"/>
              <a:buChar char="v"/>
            </a:pPr>
            <a:r>
              <a:rPr lang="tr-TR" b="1" dirty="0"/>
              <a:t>Müşteri Kaybı</a:t>
            </a:r>
          </a:p>
          <a:p>
            <a:pPr lvl="1">
              <a:buClr>
                <a:schemeClr val="accent2"/>
              </a:buClr>
              <a:buFont typeface="Wingdings" pitchFamily="2" charset="2"/>
              <a:buChar char="v"/>
            </a:pPr>
            <a:r>
              <a:rPr lang="tr-TR" dirty="0"/>
              <a:t>Firmalar çeşitli sebeplerden dolayı müşteri kaybederler. Her yıl %10 civarında müşteri kaybı normal karşılanmaktadır.</a:t>
            </a:r>
          </a:p>
          <a:p>
            <a:pPr lvl="1">
              <a:buClr>
                <a:schemeClr val="accent2"/>
              </a:buClr>
              <a:buFont typeface="Wingdings" pitchFamily="2" charset="2"/>
              <a:buChar char="v"/>
            </a:pPr>
            <a:r>
              <a:rPr lang="tr-TR" dirty="0"/>
              <a:t>Artan nüfusu ve talebi düşündüğümüzde, firmaların küçülmemek için her yıl %10’dan fazla yeni müşteri edinmek durumundadırlar</a:t>
            </a:r>
          </a:p>
          <a:p>
            <a:pPr marL="0"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55</a:t>
            </a:fld>
            <a:endParaRPr lang="tr-TR"/>
          </a:p>
        </p:txBody>
      </p:sp>
    </p:spTree>
    <p:extLst>
      <p:ext uri="{BB962C8B-B14F-4D97-AF65-F5344CB8AC3E}">
        <p14:creationId xmlns:p14="http://schemas.microsoft.com/office/powerpoint/2010/main" val="1379054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buClr>
                <a:schemeClr val="accent2"/>
              </a:buClr>
              <a:buFont typeface="Wingdings" panose="05000000000000000000" pitchFamily="2" charset="2"/>
              <a:buChar char="v"/>
            </a:pPr>
            <a:r>
              <a:rPr lang="tr-TR" b="1" dirty="0"/>
              <a:t>Müşteri Kayıplarının Nedenleri</a:t>
            </a:r>
          </a:p>
          <a:p>
            <a:pPr lvl="1">
              <a:buClr>
                <a:schemeClr val="accent2"/>
              </a:buClr>
              <a:buFont typeface="Wingdings" panose="05000000000000000000" pitchFamily="2" charset="2"/>
              <a:buChar char="v"/>
            </a:pPr>
            <a:r>
              <a:rPr lang="tr-TR" dirty="0"/>
              <a:t>Yapılan araştırmalar müşterilerin;</a:t>
            </a:r>
          </a:p>
          <a:p>
            <a:pPr lvl="1">
              <a:buClr>
                <a:schemeClr val="accent2"/>
              </a:buClr>
              <a:buFont typeface="Wingdings" panose="05000000000000000000" pitchFamily="2" charset="2"/>
              <a:buChar char="v"/>
            </a:pPr>
            <a:r>
              <a:rPr lang="tr-TR" dirty="0"/>
              <a:t>%1’inin ölüm</a:t>
            </a:r>
          </a:p>
          <a:p>
            <a:pPr lvl="1">
              <a:buClr>
                <a:schemeClr val="accent2"/>
              </a:buClr>
              <a:buFont typeface="Wingdings" panose="05000000000000000000" pitchFamily="2" charset="2"/>
              <a:buChar char="v"/>
            </a:pPr>
            <a:r>
              <a:rPr lang="tr-TR" dirty="0"/>
              <a:t>%3’ünün taşınma</a:t>
            </a:r>
          </a:p>
          <a:p>
            <a:pPr lvl="1">
              <a:buClr>
                <a:schemeClr val="accent2"/>
              </a:buClr>
              <a:buFont typeface="Wingdings" panose="05000000000000000000" pitchFamily="2" charset="2"/>
              <a:buChar char="v"/>
            </a:pPr>
            <a:r>
              <a:rPr lang="tr-TR" dirty="0"/>
              <a:t>%5’inin tanıdıklarının etkisiyle firma değiştirme</a:t>
            </a:r>
          </a:p>
          <a:p>
            <a:pPr lvl="1">
              <a:buClr>
                <a:schemeClr val="accent2"/>
              </a:buClr>
              <a:buFont typeface="Wingdings" panose="05000000000000000000" pitchFamily="2" charset="2"/>
              <a:buChar char="v"/>
            </a:pPr>
            <a:r>
              <a:rPr lang="tr-TR" dirty="0"/>
              <a:t>%9’unun rekabet ve rakiplerin uygulamaları, fiyat </a:t>
            </a:r>
          </a:p>
          <a:p>
            <a:pPr lvl="1">
              <a:buClr>
                <a:schemeClr val="accent2"/>
              </a:buClr>
              <a:buFont typeface="Wingdings" panose="05000000000000000000" pitchFamily="2" charset="2"/>
              <a:buChar char="v"/>
            </a:pPr>
            <a:r>
              <a:rPr lang="tr-TR" dirty="0"/>
              <a:t>%14’ünün mamulden memnuniyetsizlik</a:t>
            </a:r>
          </a:p>
          <a:p>
            <a:pPr lvl="1">
              <a:buClr>
                <a:schemeClr val="accent2"/>
              </a:buClr>
              <a:buFont typeface="Wingdings" panose="05000000000000000000" pitchFamily="2" charset="2"/>
              <a:buChar char="v"/>
            </a:pPr>
            <a:r>
              <a:rPr lang="tr-TR" dirty="0"/>
              <a:t>%68’inin hizmetten memnuniyetsizlik (kötü hizmet) nedeniyle alışveriş yaptıkları firmaları değiştirdiklerini göstermektedir.</a:t>
            </a:r>
            <a:endParaRPr lang="tr-TR" b="1"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56</a:t>
            </a:fld>
            <a:endParaRPr lang="tr-TR"/>
          </a:p>
        </p:txBody>
      </p:sp>
    </p:spTree>
    <p:extLst>
      <p:ext uri="{BB962C8B-B14F-4D97-AF65-F5344CB8AC3E}">
        <p14:creationId xmlns:p14="http://schemas.microsoft.com/office/powerpoint/2010/main" val="7388808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b="1" u="sng" dirty="0"/>
              <a:t>Müşteriyi Dinlemek</a:t>
            </a:r>
          </a:p>
          <a:p>
            <a:pPr lvl="1">
              <a:buClr>
                <a:schemeClr val="accent2"/>
              </a:buClr>
              <a:buFont typeface="Wingdings" panose="05000000000000000000" pitchFamily="2" charset="2"/>
              <a:buChar char="v"/>
            </a:pPr>
            <a:r>
              <a:rPr lang="tr-TR" dirty="0"/>
              <a:t>En önemli denetçi müşteridir. Çünkü nihai kararı o veriyor.</a:t>
            </a:r>
          </a:p>
          <a:p>
            <a:pPr lvl="1">
              <a:buClr>
                <a:schemeClr val="accent2"/>
              </a:buClr>
              <a:buFont typeface="Wingdings" panose="05000000000000000000" pitchFamily="2" charset="2"/>
              <a:buChar char="v"/>
            </a:pPr>
            <a:r>
              <a:rPr lang="tr-TR" dirty="0"/>
              <a:t>Müşteriyi anlayabilmek için dinlemek gerekir.</a:t>
            </a:r>
          </a:p>
          <a:p>
            <a:pPr lvl="1">
              <a:buClr>
                <a:schemeClr val="accent2"/>
              </a:buClr>
              <a:buFont typeface="Wingdings" panose="05000000000000000000" pitchFamily="2" charset="2"/>
              <a:buChar char="v"/>
            </a:pPr>
            <a:r>
              <a:rPr lang="tr-TR" dirty="0"/>
              <a:t>Doğru dinleme (Aktif ve </a:t>
            </a:r>
            <a:r>
              <a:rPr lang="tr-TR" dirty="0" err="1"/>
              <a:t>empatik</a:t>
            </a:r>
            <a:r>
              <a:rPr lang="tr-TR" dirty="0"/>
              <a:t>)</a:t>
            </a:r>
          </a:p>
          <a:p>
            <a:pPr lvl="1">
              <a:buClr>
                <a:schemeClr val="accent2"/>
              </a:buClr>
              <a:buFont typeface="Wingdings" panose="05000000000000000000" pitchFamily="2" charset="2"/>
              <a:buChar char="v"/>
            </a:pPr>
            <a:r>
              <a:rPr lang="tr-TR" dirty="0"/>
              <a:t>Büyük müşteriler, referans grubu niteliği taşıyan ve sadık müşteriler özellikle yakından izlenmeli ve onları olabildiğince çok dinleme fırsatları yaratılmalıdır.</a:t>
            </a:r>
          </a:p>
          <a:p>
            <a:pPr lvl="1">
              <a:buClr>
                <a:schemeClr val="accent2"/>
              </a:buClr>
              <a:buFont typeface="Wingdings" panose="05000000000000000000" pitchFamily="2" charset="2"/>
              <a:buChar char="v"/>
            </a:pPr>
            <a:endParaRPr lang="tr-TR" dirty="0"/>
          </a:p>
          <a:p>
            <a:pPr marL="402336" lvl="1" indent="0">
              <a:buClr>
                <a:schemeClr val="accent2"/>
              </a:buClr>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57</a:t>
            </a:fld>
            <a:endParaRPr lang="tr-TR"/>
          </a:p>
        </p:txBody>
      </p:sp>
    </p:spTree>
    <p:extLst>
      <p:ext uri="{BB962C8B-B14F-4D97-AF65-F5344CB8AC3E}">
        <p14:creationId xmlns:p14="http://schemas.microsoft.com/office/powerpoint/2010/main" val="24703405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lvl="1">
              <a:buClr>
                <a:schemeClr val="accent2"/>
              </a:buClr>
              <a:buFont typeface="Wingdings" panose="05000000000000000000" pitchFamily="2" charset="2"/>
              <a:buChar char="v"/>
            </a:pPr>
            <a:r>
              <a:rPr lang="tr-TR" dirty="0"/>
              <a:t>Müşterinin firmaya güven duyup duymadığını, firma ve marka imajının, ürün ve hizmetlerin ihtiyaç ve isteklere ne ölçüde cevap verebildiğini müşteriyi dinleyerek anlamak mümkün olabilecektir.</a:t>
            </a:r>
          </a:p>
          <a:p>
            <a:pPr lvl="1">
              <a:buClr>
                <a:schemeClr val="accent2"/>
              </a:buClr>
              <a:buFont typeface="Wingdings" panose="05000000000000000000" pitchFamily="2" charset="2"/>
              <a:buChar char="v"/>
            </a:pPr>
            <a:r>
              <a:rPr lang="tr-TR" dirty="0"/>
              <a:t>Firma, faaliyetlerinin müşteri üzerinde ve pazardaki sonuçlarını ve yarattığı etkilerini, müşteriyi doğru dinleyerek anlayabilecektir.</a:t>
            </a:r>
          </a:p>
          <a:p>
            <a:pPr lvl="1">
              <a:buClr>
                <a:schemeClr val="accent2"/>
              </a:buClr>
              <a:buFont typeface="Wingdings" panose="05000000000000000000" pitchFamily="2" charset="2"/>
              <a:buChar char="v"/>
            </a:pPr>
            <a:r>
              <a:rPr lang="tr-TR" dirty="0"/>
              <a:t>Müşteriler dinlenip ihtiyaç ve istekleri konusunda iyileştirmeler yapılırsa, kendilerine ve fikirlerine değer verildiğini anlayacaklar ve firma ile çalışmaya, paylaşmaya daha istekli olacaklardır.</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58</a:t>
            </a:fld>
            <a:endParaRPr lang="tr-TR"/>
          </a:p>
        </p:txBody>
      </p:sp>
    </p:spTree>
    <p:extLst>
      <p:ext uri="{BB962C8B-B14F-4D97-AF65-F5344CB8AC3E}">
        <p14:creationId xmlns:p14="http://schemas.microsoft.com/office/powerpoint/2010/main" val="39563907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endParaRPr lang="tr-TR" dirty="0"/>
          </a:p>
        </p:txBody>
      </p:sp>
      <p:sp>
        <p:nvSpPr>
          <p:cNvPr id="3" name="2 İçerik Yer Tutucusu"/>
          <p:cNvSpPr>
            <a:spLocks noGrp="1"/>
          </p:cNvSpPr>
          <p:nvPr>
            <p:ph idx="1"/>
          </p:nvPr>
        </p:nvSpPr>
        <p:spPr/>
        <p:txBody>
          <a:bodyPr/>
          <a:lstStyle/>
          <a:p>
            <a:pPr>
              <a:buClr>
                <a:schemeClr val="accent2"/>
              </a:buClr>
              <a:buFont typeface="Wingdings" pitchFamily="2" charset="2"/>
              <a:buChar char="v"/>
            </a:pPr>
            <a:r>
              <a:rPr lang="tr-TR" b="1" u="sng" dirty="0"/>
              <a:t>Müşteri Ne İster?</a:t>
            </a:r>
          </a:p>
          <a:p>
            <a:pPr>
              <a:buClr>
                <a:schemeClr val="accent2"/>
              </a:buClr>
              <a:buFont typeface="Wingdings" pitchFamily="2" charset="2"/>
              <a:buChar char="v"/>
            </a:pPr>
            <a:endParaRPr lang="tr-TR" dirty="0"/>
          </a:p>
          <a:p>
            <a:pPr>
              <a:buClr>
                <a:schemeClr val="accent2"/>
              </a:buClr>
              <a:buFont typeface="Wingdings" pitchFamily="2" charset="2"/>
              <a:buChar char="v"/>
            </a:pPr>
            <a:endParaRPr lang="tr-TR" dirty="0"/>
          </a:p>
          <a:p>
            <a:pPr lvl="1">
              <a:buClr>
                <a:schemeClr val="accent2"/>
              </a:buClr>
              <a:buFont typeface="Wingdings" pitchFamily="2" charset="2"/>
              <a:buChar char="v"/>
            </a:pPr>
            <a:r>
              <a:rPr lang="tr-TR" dirty="0"/>
              <a:t>Verdiği paranın ihtiyacını karşılamasını </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59</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2400" dirty="0"/>
              <a:t>PAZARLAMA KAVRAM VE UYGULAMALARINDAKİ GELİŞİM  VE  MÜŞTERİ İLİŞKİLERİ</a:t>
            </a:r>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sz="2800" b="1" u="sng" dirty="0"/>
              <a:t>Geleneksel Yaklaşım</a:t>
            </a:r>
          </a:p>
          <a:p>
            <a:pPr>
              <a:buClr>
                <a:schemeClr val="accent2"/>
              </a:buClr>
              <a:buFont typeface="Wingdings" panose="05000000000000000000" pitchFamily="2" charset="2"/>
              <a:buChar char="v"/>
            </a:pPr>
            <a:endParaRPr lang="tr-TR" sz="2800" b="1" u="sng" dirty="0"/>
          </a:p>
          <a:p>
            <a:pPr lvl="1">
              <a:lnSpc>
                <a:spcPct val="90000"/>
              </a:lnSpc>
              <a:buClr>
                <a:schemeClr val="accent2"/>
              </a:buClr>
              <a:buFont typeface="Wingdings" panose="05000000000000000000" pitchFamily="2" charset="2"/>
              <a:buChar char="v"/>
            </a:pPr>
            <a:r>
              <a:rPr lang="tr-TR" altLang="tr-TR" dirty="0"/>
              <a:t>İlk yapılan tanımlarda pazarlama, </a:t>
            </a:r>
            <a:r>
              <a:rPr lang="tr-TR" altLang="tr-TR" sz="2400" i="1" dirty="0"/>
              <a:t>“mal ve hizmetlerin üreticiden tüketiciye veya kullanıcıya doğru akışını yönelten işletme faaliyetlerinin yerine getirilmesi</a:t>
            </a:r>
            <a:r>
              <a:rPr lang="tr-TR" altLang="tr-TR" sz="2400" dirty="0"/>
              <a:t>” </a:t>
            </a:r>
            <a:r>
              <a:rPr lang="tr-TR" altLang="tr-TR" dirty="0"/>
              <a:t>olarak görülmüştür.</a:t>
            </a:r>
          </a:p>
          <a:p>
            <a:pPr lvl="1">
              <a:lnSpc>
                <a:spcPct val="90000"/>
              </a:lnSpc>
              <a:buClr>
                <a:schemeClr val="accent2"/>
              </a:buClr>
              <a:buFont typeface="Wingdings" panose="05000000000000000000" pitchFamily="2" charset="2"/>
              <a:buChar char="v"/>
            </a:pPr>
            <a:r>
              <a:rPr lang="tr-TR" altLang="tr-TR" dirty="0"/>
              <a:t>Pazarlamayı, ağırlıklı olarak üretim sonrası mübadele ve satış işlemi olarak gören bu tanım uzun süre pazarlama literatüründe yer almıştır.</a:t>
            </a:r>
          </a:p>
          <a:p>
            <a:pPr marL="82296" indent="0">
              <a:buNone/>
            </a:pPr>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6</a:t>
            </a:fld>
            <a:endParaRPr lang="tr-TR"/>
          </a:p>
        </p:txBody>
      </p:sp>
    </p:spTree>
    <p:extLst>
      <p:ext uri="{BB962C8B-B14F-4D97-AF65-F5344CB8AC3E}">
        <p14:creationId xmlns:p14="http://schemas.microsoft.com/office/powerpoint/2010/main" val="33051167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endParaRPr lang="tr-TR" dirty="0"/>
          </a:p>
        </p:txBody>
      </p:sp>
      <p:sp>
        <p:nvSpPr>
          <p:cNvPr id="3" name="2 İçerik Yer Tutucusu"/>
          <p:cNvSpPr>
            <a:spLocks noGrp="1"/>
          </p:cNvSpPr>
          <p:nvPr>
            <p:ph idx="1"/>
          </p:nvPr>
        </p:nvSpPr>
        <p:spPr>
          <a:xfrm>
            <a:off x="304800" y="1340768"/>
            <a:ext cx="8686800" cy="4739357"/>
          </a:xfrm>
        </p:spPr>
        <p:txBody>
          <a:bodyPr/>
          <a:lstStyle/>
          <a:p>
            <a:pPr lvl="2">
              <a:buFont typeface="Wingdings" pitchFamily="2" charset="2"/>
              <a:buChar char="v"/>
            </a:pPr>
            <a:r>
              <a:rPr lang="tr-TR" sz="2800" b="1" u="sng" dirty="0"/>
              <a:t>Bugünkü Müşteri Ne İstiyor?</a:t>
            </a:r>
          </a:p>
          <a:p>
            <a:pPr>
              <a:buFont typeface="Wingdings" pitchFamily="2" charset="2"/>
              <a:buChar char="v"/>
            </a:pPr>
            <a:endParaRPr lang="tr-TR" dirty="0"/>
          </a:p>
          <a:p>
            <a:pPr lvl="4">
              <a:buClr>
                <a:schemeClr val="accent2"/>
              </a:buClr>
              <a:buFont typeface="Wingdings" panose="05000000000000000000" pitchFamily="2" charset="2"/>
              <a:buChar char="v"/>
            </a:pPr>
            <a:r>
              <a:rPr lang="tr-TR" sz="2400" dirty="0"/>
              <a:t>Verdiği paradan daha fazlasını ve hatta</a:t>
            </a:r>
          </a:p>
          <a:p>
            <a:pPr lvl="1">
              <a:buClr>
                <a:schemeClr val="accent2"/>
              </a:buClr>
              <a:buFont typeface="Wingdings" panose="05000000000000000000" pitchFamily="2" charset="2"/>
              <a:buChar char="v"/>
            </a:pPr>
            <a:endParaRPr lang="tr-TR" sz="2400" dirty="0"/>
          </a:p>
          <a:p>
            <a:pPr lvl="4">
              <a:buClr>
                <a:schemeClr val="accent2"/>
              </a:buClr>
              <a:buFont typeface="Wingdings" panose="05000000000000000000" pitchFamily="2" charset="2"/>
              <a:buChar char="v"/>
            </a:pPr>
            <a:r>
              <a:rPr lang="tr-TR" sz="2400" dirty="0"/>
              <a:t>Vermediği para ile daha fazlasını</a:t>
            </a:r>
            <a:r>
              <a:rPr lang="tr-TR" dirty="0"/>
              <a:t>….</a:t>
            </a:r>
          </a:p>
          <a:p>
            <a:pPr marL="457200" indent="-457200">
              <a:buClr>
                <a:schemeClr val="accent2"/>
              </a:buClr>
              <a:buFont typeface="Wingdings" panose="05000000000000000000" pitchFamily="2" charset="2"/>
              <a:buChar char="v"/>
            </a:pPr>
            <a:endParaRPr lang="tr-TR" dirty="0"/>
          </a:p>
          <a:p>
            <a:pPr marL="0" indent="0" algn="ctr">
              <a:buNone/>
            </a:pPr>
            <a:r>
              <a:rPr lang="tr-TR" i="1" dirty="0"/>
              <a:t>ALLAH Yardımcınız olsun!!!</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60</a:t>
            </a:fld>
            <a:endParaRPr lang="tr-T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a:p>
          <a:p>
            <a:pPr marL="0" indent="0" algn="ctr">
              <a:buNone/>
            </a:pPr>
            <a:r>
              <a:rPr lang="tr-TR" i="1" dirty="0"/>
              <a:t>Katılımınız ve dinlediğiniz için teşekkürlerimi ve saygılarımı sunarım</a:t>
            </a:r>
          </a:p>
          <a:p>
            <a:pPr marL="0" indent="0" algn="ctr">
              <a:buNone/>
            </a:pPr>
            <a:endParaRPr lang="tr-TR" i="1" dirty="0"/>
          </a:p>
          <a:p>
            <a:pPr marL="0" indent="0" algn="ctr">
              <a:buNone/>
            </a:pPr>
            <a:r>
              <a:rPr lang="tr-TR" i="1" dirty="0"/>
              <a:t>DEĞERLİ MÜŞTERİLERİM</a:t>
            </a:r>
          </a:p>
        </p:txBody>
      </p:sp>
      <p:sp>
        <p:nvSpPr>
          <p:cNvPr id="4" name="Slayt Numarası Yer Tutucusu 3"/>
          <p:cNvSpPr>
            <a:spLocks noGrp="1"/>
          </p:cNvSpPr>
          <p:nvPr>
            <p:ph type="sldNum" sz="quarter" idx="12"/>
          </p:nvPr>
        </p:nvSpPr>
        <p:spPr/>
        <p:txBody>
          <a:bodyPr/>
          <a:lstStyle/>
          <a:p>
            <a:fld id="{C0C2783C-013E-42F6-8177-4A6820DF93B0}" type="slidenum">
              <a:rPr lang="tr-TR" smtClean="0"/>
              <a:pPr/>
              <a:t>61</a:t>
            </a:fld>
            <a:endParaRPr lang="tr-TR"/>
          </a:p>
        </p:txBody>
      </p:sp>
    </p:spTree>
    <p:extLst>
      <p:ext uri="{BB962C8B-B14F-4D97-AF65-F5344CB8AC3E}">
        <p14:creationId xmlns:p14="http://schemas.microsoft.com/office/powerpoint/2010/main" val="162567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buClr>
                <a:schemeClr val="accent2"/>
              </a:buClr>
              <a:buFont typeface="Wingdings" panose="05000000000000000000" pitchFamily="2" charset="2"/>
              <a:buChar char="v"/>
            </a:pPr>
            <a:r>
              <a:rPr lang="tr-TR" u="sng" dirty="0"/>
              <a:t>1980’li Yıllarda Pazarlama</a:t>
            </a:r>
          </a:p>
          <a:p>
            <a:pPr lvl="1">
              <a:buClr>
                <a:schemeClr val="accent2"/>
              </a:buClr>
              <a:buFont typeface="Wingdings" panose="05000000000000000000" pitchFamily="2" charset="2"/>
              <a:buChar char="v"/>
            </a:pPr>
            <a:r>
              <a:rPr lang="tr-TR" altLang="tr-TR" dirty="0"/>
              <a:t>1985 yılında, önceki tanımın kapsamı bir hayli genişletilerek yeniden tanımlanmıştır. Yapılan bu tanıma göre pazarlama; </a:t>
            </a:r>
            <a:r>
              <a:rPr lang="tr-TR" altLang="tr-TR" sz="2400" i="1" dirty="0"/>
              <a:t>kişisel ve örgütsel amaçlara ulaşmayı sağlayacak değişimleri/mübadeleleri gerçekleştirmek üzere, malların, hizmetlerin ve fikirlerin geliştirilmesi, fiyatlandırılması, tutundurulması ve dağıtılmasına ilişkin plânlama ve uygulama sürecidir.</a:t>
            </a:r>
          </a:p>
          <a:p>
            <a:pPr lvl="1">
              <a:buClr>
                <a:schemeClr val="accent2"/>
              </a:buClr>
              <a:buFont typeface="Wingdings" panose="05000000000000000000" pitchFamily="2" charset="2"/>
              <a:buChar char="v"/>
            </a:pPr>
            <a:endParaRPr lang="tr-TR" u="sng"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7</a:t>
            </a:fld>
            <a:endParaRPr lang="tr-TR"/>
          </a:p>
        </p:txBody>
      </p:sp>
    </p:spTree>
    <p:extLst>
      <p:ext uri="{BB962C8B-B14F-4D97-AF65-F5344CB8AC3E}">
        <p14:creationId xmlns:p14="http://schemas.microsoft.com/office/powerpoint/2010/main" val="1347263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buClr>
                <a:schemeClr val="accent2"/>
              </a:buClr>
              <a:buFont typeface="Wingdings" panose="05000000000000000000" pitchFamily="2" charset="2"/>
              <a:buChar char="v"/>
            </a:pPr>
            <a:r>
              <a:rPr lang="tr-TR" sz="3500" u="sng" dirty="0"/>
              <a:t>2000’li Yıllarda Pazarlama</a:t>
            </a:r>
          </a:p>
          <a:p>
            <a:pPr lvl="1">
              <a:buClr>
                <a:schemeClr val="accent2"/>
              </a:buClr>
              <a:buFont typeface="Wingdings" panose="05000000000000000000" pitchFamily="2" charset="2"/>
              <a:buChar char="v"/>
            </a:pPr>
            <a:r>
              <a:rPr lang="tr-TR" altLang="tr-TR" sz="2600" dirty="0"/>
              <a:t>1990’lı yıllar ve sonrasındaki değişim ve hemen her alandaki gelişmeler yeni ihtiyaçlar ve yeni kavramlar ortaya çıkardı. Bu gelişmelere paralel olarak 2004 yılında pazarlama yeniden tanımladı. Yapılan bu tanıma göre; </a:t>
            </a:r>
            <a:r>
              <a:rPr lang="tr-TR" sz="2400" dirty="0"/>
              <a:t>“</a:t>
            </a:r>
            <a:r>
              <a:rPr lang="tr-TR" sz="2400" b="1" i="1" dirty="0"/>
              <a:t>pazarlama</a:t>
            </a:r>
            <a:r>
              <a:rPr lang="tr-TR" sz="2400" i="1" dirty="0"/>
              <a:t>, müşteriler için değer yaratmayı, bunu tanıtma ve sunmayı; örgütün ve paydaşlarının yararına olarak müşteri ilişkilerini yönetmeyi hedefleyen bir fonksiyon ve süreçler dizisidir”</a:t>
            </a:r>
            <a:r>
              <a:rPr lang="tr-TR" sz="2600" i="1" dirty="0"/>
              <a:t> </a:t>
            </a:r>
            <a:r>
              <a:rPr lang="tr-TR" sz="2600" dirty="0"/>
              <a:t>şeklinde ifade edilmektedir.</a:t>
            </a:r>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Clr>
                <a:schemeClr val="accent2"/>
              </a:buClr>
              <a:buFont typeface="Wingdings" panose="05000000000000000000" pitchFamily="2" charset="2"/>
              <a:buChar char="v"/>
            </a:pPr>
            <a:r>
              <a:rPr lang="tr-TR" b="1" u="sng" dirty="0"/>
              <a:t>Üretim Anlayışı Dönemi</a:t>
            </a:r>
            <a:endParaRPr lang="tr-TR" dirty="0"/>
          </a:p>
          <a:p>
            <a:pPr lvl="1">
              <a:buClr>
                <a:schemeClr val="accent2"/>
              </a:buClr>
              <a:buFont typeface="Wingdings" panose="05000000000000000000" pitchFamily="2" charset="2"/>
              <a:buChar char="v"/>
            </a:pPr>
            <a:r>
              <a:rPr lang="tr-TR" dirty="0"/>
              <a:t>Endüstri Devrimi/ İnkılabı ile başlayan ve Büyük Ekonomik </a:t>
            </a:r>
            <a:r>
              <a:rPr lang="tr-TR" dirty="0" err="1"/>
              <a:t>Kriz’e</a:t>
            </a:r>
            <a:r>
              <a:rPr lang="tr-TR" dirty="0"/>
              <a:t> kadar (1929-1933) devam eden dönemdeki anlayışı ifade der. Bu dönem, üretim imkânlarına sahip olmanın önemli olduğu, doymamış pazarlar dolayısıyla müşteri bulmanın önemli olmadığı bir dönemdir. “Ne üretirsem onu satarım, yeter ki üretmesini bileyim” anlayışı geçerlidir. Çünkü; “iyi mal kendini satar” düşüncesi hakimdir. </a:t>
            </a:r>
          </a:p>
          <a:p>
            <a:endParaRPr lang="tr-TR" dirty="0"/>
          </a:p>
        </p:txBody>
      </p:sp>
      <p:sp>
        <p:nvSpPr>
          <p:cNvPr id="4" name="Slayt Numarası Yer Tutucusu 3"/>
          <p:cNvSpPr>
            <a:spLocks noGrp="1"/>
          </p:cNvSpPr>
          <p:nvPr>
            <p:ph type="sldNum" sz="quarter" idx="12"/>
          </p:nvPr>
        </p:nvSpPr>
        <p:spPr/>
        <p:txBody>
          <a:bodyPr/>
          <a:lstStyle/>
          <a:p>
            <a:fld id="{C0C2783C-013E-42F6-8177-4A6820DF93B0}" type="slidenum">
              <a:rPr lang="tr-TR" smtClean="0"/>
              <a:pPr/>
              <a:t>9</a:t>
            </a:fld>
            <a:endParaRPr lang="tr-TR"/>
          </a:p>
        </p:txBody>
      </p:sp>
    </p:spTree>
    <p:extLst>
      <p:ext uri="{BB962C8B-B14F-4D97-AF65-F5344CB8AC3E}">
        <p14:creationId xmlns:p14="http://schemas.microsoft.com/office/powerpoint/2010/main" val="284215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3210</TotalTime>
  <Words>2480</Words>
  <Application>Microsoft Office PowerPoint</Application>
  <PresentationFormat>Ekran Gösterisi (4:3)</PresentationFormat>
  <Paragraphs>347</Paragraphs>
  <Slides>61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61</vt:i4>
      </vt:variant>
    </vt:vector>
  </HeadingPairs>
  <TitlesOfParts>
    <vt:vector size="68" baseType="lpstr">
      <vt:lpstr>Arial</vt:lpstr>
      <vt:lpstr>Calibri</vt:lpstr>
      <vt:lpstr>Gill Sans MT</vt:lpstr>
      <vt:lpstr>Verdana</vt:lpstr>
      <vt:lpstr>Wingdings</vt:lpstr>
      <vt:lpstr>Wingdings 2</vt:lpstr>
      <vt:lpstr>Gündönümü</vt:lpstr>
      <vt:lpstr>PowerPoint Sunusu</vt:lpstr>
      <vt:lpstr>TÜKETİCİ - MÜŞTERİ</vt:lpstr>
      <vt:lpstr>PowerPoint Sunusu</vt:lpstr>
      <vt:lpstr>PowerPoint Sunusu</vt:lpstr>
      <vt:lpstr>PowerPoint Sunusu</vt:lpstr>
      <vt:lpstr>PAZARLAMA KAVRAM VE UYGULAMALARINDAKİ GELİŞİM  VE  MÜŞTERİ İLİŞKİLERİ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PAZARI VE PAZARLAMAYI ETKİLEYEN GELİŞMELER</vt:lpstr>
      <vt:lpstr>PowerPoint Sunusu</vt:lpstr>
      <vt:lpstr>PowerPoint Sunusu</vt:lpstr>
      <vt:lpstr>PowerPoint Sunusu</vt:lpstr>
      <vt:lpstr>PowerPoint Sunusu</vt:lpstr>
      <vt:lpstr>PowerPoint Sunusu</vt:lpstr>
      <vt:lpstr>MÜŞTERİ GELİŞİM SÜRECİ</vt:lpstr>
      <vt:lpstr>PowerPoint Sunusu</vt:lpstr>
      <vt:lpstr>PowerPoint Sunusu</vt:lpstr>
      <vt:lpstr>PowerPoint Sunusu</vt:lpstr>
      <vt:lpstr>PowerPoint Sunusu</vt:lpstr>
      <vt:lpstr>PowerPoint Sunusu</vt:lpstr>
      <vt:lpstr>MÜŞTERİ İLİŞKİLERİ</vt:lpstr>
      <vt:lpstr>PowerPoint Sunusu</vt:lpstr>
      <vt:lpstr>PowerPoint Sunusu</vt:lpstr>
      <vt:lpstr>PowerPoint Sunusu</vt:lpstr>
      <vt:lpstr>PowerPoint Sunusu</vt:lpstr>
      <vt:lpstr>PowerPoint Sunusu</vt:lpstr>
      <vt:lpstr>PowerPoint Sunusu</vt:lpstr>
      <vt:lpstr>MÜŞTERİ İLİŞKİLERİ YÖNETİMİ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ün1</dc:creator>
  <cp:lastModifiedBy>SONY</cp:lastModifiedBy>
  <cp:revision>346</cp:revision>
  <dcterms:created xsi:type="dcterms:W3CDTF">2012-01-07T14:15:31Z</dcterms:created>
  <dcterms:modified xsi:type="dcterms:W3CDTF">2019-11-29T14:57:49Z</dcterms:modified>
</cp:coreProperties>
</file>